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5.xml"/>
  <Override ContentType="application/vnd.ms-office.chartcolorstyle+xml" PartName="/ppt/charts/colors6.xml"/>
  <Override ContentType="application/vnd.ms-office.chartcolorstyle+xml" PartName="/ppt/charts/colors4.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3.xml"/>
  <Override ContentType="application/vnd.openxmlformats-officedocument.drawingml.chart+xml" PartName="/ppt/charts/chart2.xml"/>
  <Override ContentType="application/vnd.openxmlformats-officedocument.drawingml.chart+xml" PartName="/ppt/charts/chart5.xml"/>
  <Override ContentType="application/vnd.openxmlformats-officedocument.drawingml.chart+xml" PartName="/ppt/charts/chart4.xml"/>
  <Override ContentType="application/vnd.openxmlformats-officedocument.drawingml.chart+xml" PartName="/ppt/charts/chart6.xml"/>
  <Override ContentType="application/vnd.openxmlformats-officedocument.drawingml.chart+xml" PartName="/ppt/charts/chart1.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ms-office.chartstyle+xml" PartName="/ppt/charts/style3.xml"/>
  <Override ContentType="application/vnd.ms-office.chartstyle+xml" PartName="/ppt/charts/style4.xml"/>
  <Override ContentType="application/vnd.ms-office.chartstyle+xml" PartName="/ppt/charts/style5.xml"/>
  <Override ContentType="application/vnd.ms-office.chartstyle+xml" PartName="/ppt/charts/style1.xml"/>
  <Override ContentType="application/vnd.ms-office.chartstyle+xml" PartName="/ppt/charts/style6.xml"/>
  <Override ContentType="application/vnd.ms-office.chartstyle+xml" PartName="/ppt/charts/style2.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10287000" cx="18288000"/>
  <p:notesSz cx="6858000" cy="9144000"/>
  <p:embeddedFontLst>
    <p:embeddedFont>
      <p:font typeface="Century Gothic"/>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7" roundtripDataSignature="AMtx7mi3r+LgN3X5lyXCofqDsWiO3YO6x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68E00D8-929E-4A2C-ACC9-A93B31E1D502}">
  <a:tblStyle styleId="{568E00D8-929E-4A2C-ACC9-A93B31E1D502}" styleName="Table_0">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C6EA8DE-A713-4497-B6AB-BFFAF4CB307A}" styleName="Table_1">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E6E6E6"/>
          </a:solidFill>
        </a:fill>
      </a:tcStyle>
    </a:wholeTbl>
    <a:band1H>
      <a:tcTxStyle/>
      <a:tcStyle>
        <a:fill>
          <a:solidFill>
            <a:srgbClr val="CACACA"/>
          </a:solidFill>
        </a:fill>
      </a:tcStyle>
    </a:band1H>
    <a:band2H>
      <a:tcTxStyle/>
    </a:band2H>
    <a:band1V>
      <a:tcTxStyle/>
      <a:tcStyle>
        <a:fill>
          <a:solidFill>
            <a:srgbClr val="CACACA"/>
          </a:solidFill>
        </a:fill>
      </a:tcStyle>
    </a:band1V>
    <a:band2V>
      <a:tcTxStyle/>
    </a:band2V>
    <a:lastCol>
      <a:tcTxStyle b="on" i="off"/>
    </a:lastCol>
    <a:firstCol>
      <a:tcTxStyle b="on" i="off"/>
    </a:firstCol>
    <a:lastRow>
      <a:tcTxStyle b="on" i="off"/>
      <a:tcStyle>
        <a:tcBdr>
          <a:top>
            <a:ln cap="flat" cmpd="sng" w="25400">
              <a:solidFill>
                <a:schemeClr val="dk1"/>
              </a:solidFill>
              <a:prstDash val="solid"/>
              <a:round/>
              <a:headEnd len="sm" w="sm" type="none"/>
              <a:tailEnd len="sm" w="sm" type="none"/>
            </a:ln>
          </a:top>
        </a:tcBdr>
        <a:fill>
          <a:solidFill>
            <a:srgbClr val="E6E6E6"/>
          </a:solidFill>
        </a:fill>
      </a:tcStyle>
    </a:lastRow>
    <a:seCell>
      <a:tcTxStyle/>
    </a:seCell>
    <a:swCell>
      <a:tcTxStyle/>
    </a:swCell>
    <a:firstRow>
      <a:tcTxStyle b="on" i="off"/>
      <a:tcStyle>
        <a:fill>
          <a:solidFill>
            <a:srgbClr val="E6E6E6"/>
          </a:solidFill>
        </a:fill>
      </a:tcStyle>
    </a:firstRow>
    <a:neCell>
      <a:tcTxStyle/>
    </a:neCell>
    <a:nwCell>
      <a:tcTxStyle/>
    </a:nwCell>
  </a:tblStyle>
  <a:tblStyle styleId="{807BA2D5-CD9B-4055-942B-79795DECACAF}" styleName="Table_2">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CenturyGothic-bold.fntdata"/><Relationship Id="rId21" Type="http://schemas.openxmlformats.org/officeDocument/2006/relationships/slide" Target="slides/slide15.xml"/><Relationship Id="rId43" Type="http://schemas.openxmlformats.org/officeDocument/2006/relationships/font" Target="fonts/CenturyGothic-regular.fntdata"/><Relationship Id="rId24" Type="http://schemas.openxmlformats.org/officeDocument/2006/relationships/slide" Target="slides/slide18.xml"/><Relationship Id="rId46" Type="http://schemas.openxmlformats.org/officeDocument/2006/relationships/font" Target="fonts/CenturyGothic-boldItalic.fntdata"/><Relationship Id="rId23" Type="http://schemas.openxmlformats.org/officeDocument/2006/relationships/slide" Target="slides/slide17.xml"/><Relationship Id="rId45" Type="http://schemas.openxmlformats.org/officeDocument/2006/relationships/font" Target="fonts/CenturyGothic-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customschemas.google.com/relationships/presentationmetadata" Target="meta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D:\Documentos-Diario\Fundaci&#243;n%20Tejiendo%20Democracia\Investigaciones\Instituto%20Comunal%20y%20Distriseguridad\20250508_JBA_Contrataci&#243;n%20de%20Instituto%20Comunal_2024_TDInformes.xlsx" TargetMode="External"/></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D:\Documentos-Diario\Fundaci&#243;n%20Tejiendo%20Democracia\Investigaciones\Instituto%20Comunal%20y%20Distriseguridad\20250508_JBA_Contrataci&#243;n%20de%20Instituto%20Comunal_2024_TDInformes.xlsx" TargetMode="External"/></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oleObject" Target="file:///D:\Documentos-Diario\Fundaci&#243;n%20Tejiendo%20Democracia\Investigaciones\Instituto%20Comunal%20y%20Distriseguridad\20250508_JBA_Contrataci&#243;n%20de%20Instituto%20Comunal_2024_TDInformes.xlsx" TargetMode="External"/></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oleObject" Target="file:///D:\Documentos-Diario\Fundaci&#243;n%20Tejiendo%20Democracia\Investigaciones\Instituto%20Comunal%20y%20Distriseguridad\20250508_JBA_Contrataci&#243;n%20de%20Instituto%20Comunal_2024_TDInformes.xlsx" TargetMode="External"/></Relationships>
</file>

<file path=ppt/charts/_rels/chart6.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oleObject" Target="file:///D:\Documentos-Diario\Fundaci&#243;n%20Tejiendo%20Democracia\Investigaciones\Instituto%20Comunal%20y%20Distriseguridad\20250508_JBA_Contrataci&#243;n%20de%20Instituto%20Comunal_2024_TDInform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0" baseline="0">
                <a:solidFill>
                  <a:sysClr val="windowText" lastClr="000000"/>
                </a:solidFill>
                <a:latin typeface="Century Gothic Paneuropean Heavy" panose="020B0604020202020204" charset="0"/>
                <a:ea typeface="+mn-ea"/>
                <a:cs typeface="Century Gothic Paneuropean Heavy" panose="020B0604020202020204" charset="0"/>
              </a:defRPr>
            </a:pPr>
            <a:r>
              <a:rPr lang="es-CO" sz="2800" b="1">
                <a:solidFill>
                  <a:sysClr val="windowText" lastClr="000000"/>
                </a:solidFill>
                <a:latin typeface="Century Gothic Paneuropean Heavy" panose="020B0604020202020204" charset="0"/>
                <a:cs typeface="Century Gothic Paneuropean Heavy" panose="020B0604020202020204" charset="0"/>
              </a:rPr>
              <a:t>Valor contrato  y número de contratos por mes</a:t>
            </a:r>
          </a:p>
        </c:rich>
      </c:tx>
      <c:overlay val="0"/>
      <c:spPr>
        <a:noFill/>
        <a:ln>
          <a:noFill/>
        </a:ln>
        <a:effectLst/>
      </c:spPr>
      <c:txPr>
        <a:bodyPr rot="0" spcFirstLastPara="1" vertOverflow="ellipsis" vert="horz" wrap="square" anchor="ctr" anchorCtr="1"/>
        <a:lstStyle/>
        <a:p>
          <a:pPr>
            <a:defRPr sz="2800" b="1" i="0" u="none" strike="noStrike" kern="1200" spc="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title>
    <c:autoTitleDeleted val="0"/>
    <c:plotArea>
      <c:layout>
        <c:manualLayout>
          <c:layoutTarget val="inner"/>
          <c:xMode val="edge"/>
          <c:yMode val="edge"/>
          <c:x val="0.12667000188512348"/>
          <c:y val="0.14609554210455145"/>
          <c:w val="0.76368802715389117"/>
          <c:h val="0.81057604152580542"/>
        </c:manualLayout>
      </c:layout>
      <c:barChart>
        <c:barDir val="bar"/>
        <c:grouping val="clustered"/>
        <c:varyColors val="0"/>
        <c:ser>
          <c:idx val="0"/>
          <c:order val="0"/>
          <c:spPr>
            <a:solidFill>
              <a:srgbClr val="CF7240"/>
            </a:solidFill>
            <a:ln>
              <a:noFill/>
            </a:ln>
            <a:effectLst/>
          </c:spPr>
          <c:invertIfNegative val="0"/>
          <c:dLbls>
            <c:dLbl>
              <c:idx val="0"/>
              <c:tx>
                <c:rich>
                  <a:bodyPr/>
                  <a:lstStyle/>
                  <a:p>
                    <a:fld id="{D4D8BB40-653C-4502-A139-09B1518DE6D7}" type="VALUE">
                      <a:rPr lang="en-US"/>
                      <a:pPr/>
                      <a:t>[VALOR]</a:t>
                    </a:fld>
                    <a:r>
                      <a:rPr lang="en-US"/>
                      <a:t>(14)</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4B4-4649-A174-60BC9AF0E526}"/>
                </c:ext>
              </c:extLst>
            </c:dLbl>
            <c:dLbl>
              <c:idx val="1"/>
              <c:tx>
                <c:rich>
                  <a:bodyPr/>
                  <a:lstStyle/>
                  <a:p>
                    <a:fld id="{2D41A303-865F-437C-8843-B6CBC5C9FFFE}" type="VALUE">
                      <a:rPr lang="en-US"/>
                      <a:pPr/>
                      <a:t>[VALOR]</a:t>
                    </a:fld>
                    <a:r>
                      <a:rPr lang="en-US"/>
                      <a:t>(30)</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4B4-4649-A174-60BC9AF0E526}"/>
                </c:ext>
              </c:extLst>
            </c:dLbl>
            <c:dLbl>
              <c:idx val="2"/>
              <c:tx>
                <c:rich>
                  <a:bodyPr/>
                  <a:lstStyle/>
                  <a:p>
                    <a:fld id="{B72C2B49-C5A9-49BE-894F-FE2528972D39}" type="VALUE">
                      <a:rPr lang="en-US"/>
                      <a:pPr/>
                      <a:t>[VALOR]</a:t>
                    </a:fld>
                    <a:r>
                      <a:rPr lang="en-US"/>
                      <a:t>(39)</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4B4-4649-A174-60BC9AF0E526}"/>
                </c:ext>
              </c:extLst>
            </c:dLbl>
            <c:dLbl>
              <c:idx val="3"/>
              <c:tx>
                <c:rich>
                  <a:bodyPr/>
                  <a:lstStyle/>
                  <a:p>
                    <a:fld id="{C01955AD-3814-46C5-93AA-92EBB4895960}" type="VALUE">
                      <a:rPr lang="en-US"/>
                      <a:pPr/>
                      <a:t>[VALOR]</a:t>
                    </a:fld>
                    <a:r>
                      <a:rPr lang="en-US"/>
                      <a:t>(26)</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4B4-4649-A174-60BC9AF0E526}"/>
                </c:ext>
              </c:extLst>
            </c:dLbl>
            <c:dLbl>
              <c:idx val="4"/>
              <c:tx>
                <c:rich>
                  <a:bodyPr/>
                  <a:lstStyle/>
                  <a:p>
                    <a:fld id="{CDCDF00A-3881-4AB1-8DF0-3688ED3DEA67}" type="VALUE">
                      <a:rPr lang="en-US"/>
                      <a:pPr/>
                      <a:t>[VALOR]</a:t>
                    </a:fld>
                    <a:r>
                      <a:rPr lang="en-US"/>
                      <a:t>(2)</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4B4-4649-A174-60BC9AF0E526}"/>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Consolidado!$P$80:$P$84</c:f>
              <c:strCache>
                <c:ptCount val="5"/>
                <c:pt idx="0">
                  <c:v>Agosto </c:v>
                </c:pt>
                <c:pt idx="1">
                  <c:v>Septiembre </c:v>
                </c:pt>
                <c:pt idx="2">
                  <c:v>Octubre </c:v>
                </c:pt>
                <c:pt idx="3">
                  <c:v>Noviembre </c:v>
                </c:pt>
                <c:pt idx="4">
                  <c:v>Diciembre </c:v>
                </c:pt>
              </c:strCache>
            </c:strRef>
          </c:cat>
          <c:val>
            <c:numRef>
              <c:f>Consolidado!$R$80:$R$84</c:f>
              <c:numCache>
                <c:formatCode>_-"$"\ * #,##0_-;\-"$"\ * #,##0_-;_-"$"\ * "-"??_-;_-@_-</c:formatCode>
                <c:ptCount val="5"/>
                <c:pt idx="0">
                  <c:v>363000000</c:v>
                </c:pt>
                <c:pt idx="1">
                  <c:v>357086766</c:v>
                </c:pt>
                <c:pt idx="2">
                  <c:v>745395006</c:v>
                </c:pt>
                <c:pt idx="3">
                  <c:v>797013679</c:v>
                </c:pt>
                <c:pt idx="4">
                  <c:v>214000000</c:v>
                </c:pt>
              </c:numCache>
            </c:numRef>
          </c:val>
          <c:extLst>
            <c:ext xmlns:c16="http://schemas.microsoft.com/office/drawing/2014/chart" uri="{C3380CC4-5D6E-409C-BE32-E72D297353CC}">
              <c16:uniqueId val="{00000005-64B4-4649-A174-60BC9AF0E526}"/>
            </c:ext>
          </c:extLst>
        </c:ser>
        <c:dLbls>
          <c:showLegendKey val="0"/>
          <c:showVal val="0"/>
          <c:showCatName val="0"/>
          <c:showSerName val="0"/>
          <c:showPercent val="0"/>
          <c:showBubbleSize val="0"/>
        </c:dLbls>
        <c:gapWidth val="182"/>
        <c:axId val="1602368496"/>
        <c:axId val="1602349296"/>
      </c:barChart>
      <c:catAx>
        <c:axId val="1602368496"/>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crossAx val="1602349296"/>
        <c:crosses val="autoZero"/>
        <c:auto val="1"/>
        <c:lblAlgn val="ctr"/>
        <c:lblOffset val="100"/>
        <c:noMultiLvlLbl val="0"/>
      </c:catAx>
      <c:valAx>
        <c:axId val="1602349296"/>
        <c:scaling>
          <c:orientation val="minMax"/>
        </c:scaling>
        <c:delete val="1"/>
        <c:axPos val="t"/>
        <c:numFmt formatCode="_-&quot;$&quot;\ * #,##0_-;\-&quot;$&quot;\ * #,##0_-;_-&quot;$&quot;\ * &quot;-&quot;??_-;_-@_-" sourceLinked="1"/>
        <c:majorTickMark val="none"/>
        <c:minorTickMark val="none"/>
        <c:tickLblPos val="nextTo"/>
        <c:crossAx val="1602368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ysClr val="windowText" lastClr="000000"/>
                </a:solidFill>
                <a:latin typeface="Century Gothic Paneuropean Heavy" panose="020B0604020202020204" charset="0"/>
                <a:ea typeface="+mn-ea"/>
                <a:cs typeface="Century Gothic Paneuropean Heavy" panose="020B0604020202020204" charset="0"/>
              </a:defRPr>
            </a:pPr>
            <a:r>
              <a:rPr lang="es-CO" sz="2400" b="1" baseline="0" dirty="0">
                <a:solidFill>
                  <a:sysClr val="windowText" lastClr="000000"/>
                </a:solidFill>
                <a:latin typeface="Century Gothic Paneuropean Heavy" panose="020B0604020202020204" charset="0"/>
                <a:cs typeface="Century Gothic Paneuropean Heavy" panose="020B0604020202020204" charset="0"/>
              </a:rPr>
              <a:t>Cuantía contratada por modalidad de contratación </a:t>
            </a:r>
            <a:endParaRPr lang="es-CO" sz="2400" b="1" dirty="0">
              <a:solidFill>
                <a:sysClr val="windowText" lastClr="000000"/>
              </a:solidFill>
              <a:latin typeface="Century Gothic Paneuropean Heavy" panose="020B0604020202020204" charset="0"/>
              <a:cs typeface="Century Gothic Paneuropean Heavy" panose="020B0604020202020204" charset="0"/>
            </a:endParaRPr>
          </a:p>
        </c:rich>
      </c:tx>
      <c:layout>
        <c:manualLayout>
          <c:xMode val="edge"/>
          <c:yMode val="edge"/>
          <c:x val="0.17302660051506097"/>
          <c:y val="3.7036994011826495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title>
    <c:autoTitleDeleted val="0"/>
    <c:plotArea>
      <c:layout>
        <c:manualLayout>
          <c:layoutTarget val="inner"/>
          <c:xMode val="edge"/>
          <c:yMode val="edge"/>
          <c:x val="0.32982252610273244"/>
          <c:y val="0.13680038869835712"/>
          <c:w val="0.53015657525567927"/>
          <c:h val="0.82262791338624985"/>
        </c:manualLayout>
      </c:layout>
      <c:barChart>
        <c:barDir val="bar"/>
        <c:grouping val="clustered"/>
        <c:varyColors val="0"/>
        <c:ser>
          <c:idx val="0"/>
          <c:order val="0"/>
          <c:spPr>
            <a:solidFill>
              <a:srgbClr val="E1A73E"/>
            </a:solidFill>
            <a:ln>
              <a:noFill/>
            </a:ln>
            <a:effectLst/>
          </c:spPr>
          <c:invertIfNegative val="0"/>
          <c:dLbls>
            <c:dLbl>
              <c:idx val="0"/>
              <c:tx>
                <c:rich>
                  <a:bodyPr/>
                  <a:lstStyle/>
                  <a:p>
                    <a:fld id="{EE11EC3B-9071-4348-94E8-314A7E244E5B}" type="VALUE">
                      <a:rPr lang="en-US"/>
                      <a:pPr/>
                      <a:t>[VALOR]</a:t>
                    </a:fld>
                    <a:r>
                      <a:rPr lang="en-US" dirty="0"/>
                      <a:t>(42,6%)</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574-40BC-9D4F-CB25C18DE323}"/>
                </c:ext>
              </c:extLst>
            </c:dLbl>
            <c:dLbl>
              <c:idx val="1"/>
              <c:tx>
                <c:rich>
                  <a:bodyPr/>
                  <a:lstStyle/>
                  <a:p>
                    <a:fld id="{3F880E61-73E6-4463-9410-7C28051CCC69}" type="VALUE">
                      <a:rPr lang="en-US"/>
                      <a:pPr/>
                      <a:t>[VALOR]</a:t>
                    </a:fld>
                    <a:r>
                      <a:rPr lang="en-US" dirty="0"/>
                      <a:t> (28,3%)</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574-40BC-9D4F-CB25C18DE323}"/>
                </c:ext>
              </c:extLst>
            </c:dLbl>
            <c:dLbl>
              <c:idx val="2"/>
              <c:tx>
                <c:rich>
                  <a:bodyPr/>
                  <a:lstStyle/>
                  <a:p>
                    <a:fld id="{C7287511-6B83-4108-AD74-99E708BF3E34}" type="VALUE">
                      <a:rPr lang="en-US"/>
                      <a:pPr/>
                      <a:t>[VALOR]</a:t>
                    </a:fld>
                    <a:r>
                      <a:rPr lang="en-US" dirty="0"/>
                      <a:t> (20,2%)</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5574-40BC-9D4F-CB25C18DE323}"/>
                </c:ext>
              </c:extLst>
            </c:dLbl>
            <c:dLbl>
              <c:idx val="3"/>
              <c:tx>
                <c:rich>
                  <a:bodyPr/>
                  <a:lstStyle/>
                  <a:p>
                    <a:fld id="{F06512DE-5C53-45DF-A4C6-E10561AFD663}" type="VALUE">
                      <a:rPr lang="en-US"/>
                      <a:pPr/>
                      <a:t>[VALOR]</a:t>
                    </a:fld>
                    <a:r>
                      <a:rPr lang="en-US" dirty="0"/>
                      <a:t> (8,6%)</a:t>
                    </a:r>
                  </a:p>
                </c:rich>
              </c:tx>
              <c:showLegendKey val="0"/>
              <c:showVal val="1"/>
              <c:showCatName val="0"/>
              <c:showSerName val="0"/>
              <c:showPercent val="0"/>
              <c:showBubbleSize val="0"/>
              <c:extLst>
                <c:ext xmlns:c15="http://schemas.microsoft.com/office/drawing/2012/chart" uri="{CE6537A1-D6FC-4f65-9D91-7224C49458BB}">
                  <c15:layout>
                    <c:manualLayout>
                      <c:w val="0.21143155694879834"/>
                      <c:h val="9.2097754267942228E-2"/>
                    </c:manualLayout>
                  </c15:layout>
                  <c15:dlblFieldTable/>
                  <c15:showDataLabelsRange val="0"/>
                </c:ext>
                <c:ext xmlns:c16="http://schemas.microsoft.com/office/drawing/2014/chart" uri="{C3380CC4-5D6E-409C-BE32-E72D297353CC}">
                  <c16:uniqueId val="{00000003-5574-40BC-9D4F-CB25C18DE323}"/>
                </c:ext>
              </c:extLst>
            </c:dLbl>
            <c:dLbl>
              <c:idx val="4"/>
              <c:tx>
                <c:rich>
                  <a:bodyPr/>
                  <a:lstStyle/>
                  <a:p>
                    <a:fld id="{F094410B-4A3B-47D0-915B-8F4555EEA061}" type="VALUE">
                      <a:rPr lang="en-US"/>
                      <a:pPr/>
                      <a:t>[VALOR]</a:t>
                    </a:fld>
                    <a:r>
                      <a:rPr lang="en-US"/>
                      <a:t> (0,4%)</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5574-40BC-9D4F-CB25C18DE32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Consolidado!$K$11:$K$15</c:f>
              <c:strCache>
                <c:ptCount val="5"/>
                <c:pt idx="0">
                  <c:v>Contratación Directa</c:v>
                </c:pt>
                <c:pt idx="1">
                  <c:v>Régimen Especial </c:v>
                </c:pt>
                <c:pt idx="2">
                  <c:v>Subasta inversa</c:v>
                </c:pt>
                <c:pt idx="3">
                  <c:v>Selección Abreviada de Menor Cuantía</c:v>
                </c:pt>
                <c:pt idx="4">
                  <c:v>Mínima cuantía</c:v>
                </c:pt>
              </c:strCache>
            </c:strRef>
          </c:cat>
          <c:val>
            <c:numRef>
              <c:f>Consolidado!$L$11:$L$15</c:f>
              <c:numCache>
                <c:formatCode>_-"$"\ * #,##0_-;\-"$"\ * #,##0_-;_-"$"\ * "-"??_-;_-@_-</c:formatCode>
                <c:ptCount val="5"/>
                <c:pt idx="0">
                  <c:v>1053938439</c:v>
                </c:pt>
                <c:pt idx="1">
                  <c:v>700000033</c:v>
                </c:pt>
                <c:pt idx="2">
                  <c:v>500000000</c:v>
                </c:pt>
                <c:pt idx="3">
                  <c:v>212000000</c:v>
                </c:pt>
                <c:pt idx="4">
                  <c:v>10556979</c:v>
                </c:pt>
              </c:numCache>
            </c:numRef>
          </c:val>
          <c:extLst>
            <c:ext xmlns:c16="http://schemas.microsoft.com/office/drawing/2014/chart" uri="{C3380CC4-5D6E-409C-BE32-E72D297353CC}">
              <c16:uniqueId val="{00000005-5574-40BC-9D4F-CB25C18DE323}"/>
            </c:ext>
          </c:extLst>
        </c:ser>
        <c:dLbls>
          <c:showLegendKey val="0"/>
          <c:showVal val="0"/>
          <c:showCatName val="0"/>
          <c:showSerName val="0"/>
          <c:showPercent val="0"/>
          <c:showBubbleSize val="0"/>
        </c:dLbls>
        <c:gapWidth val="182"/>
        <c:axId val="388169519"/>
        <c:axId val="388167119"/>
      </c:barChart>
      <c:catAx>
        <c:axId val="388169519"/>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crossAx val="388167119"/>
        <c:crosses val="autoZero"/>
        <c:auto val="1"/>
        <c:lblAlgn val="ctr"/>
        <c:lblOffset val="100"/>
        <c:noMultiLvlLbl val="0"/>
      </c:catAx>
      <c:valAx>
        <c:axId val="388167119"/>
        <c:scaling>
          <c:orientation val="minMax"/>
        </c:scaling>
        <c:delete val="1"/>
        <c:axPos val="b"/>
        <c:numFmt formatCode="_-&quot;$&quot;\ * #,##0_-;\-&quot;$&quot;\ * #,##0_-;_-&quot;$&quot;\ * &quot;-&quot;??_-;_-@_-" sourceLinked="1"/>
        <c:majorTickMark val="none"/>
        <c:minorTickMark val="none"/>
        <c:tickLblPos val="nextTo"/>
        <c:crossAx val="388169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Century Gothic Paneuropean Heavy" panose="020B0604020202020204" charset="0"/>
                <a:ea typeface="+mn-ea"/>
                <a:cs typeface="Century Gothic Paneuropean Heavy" panose="020B0604020202020204" charset="0"/>
              </a:defRPr>
            </a:pPr>
            <a:r>
              <a:rPr lang="es-CO" sz="2400" b="1">
                <a:solidFill>
                  <a:schemeClr val="tx1"/>
                </a:solidFill>
              </a:rPr>
              <a:t>N° de contratos celebrados por modalidad de contratación </a:t>
            </a:r>
          </a:p>
        </c:rich>
      </c:tx>
      <c:layout>
        <c:manualLayout>
          <c:xMode val="edge"/>
          <c:yMode val="edge"/>
          <c:x val="0.15467793590021431"/>
          <c:y val="1.3426716822490862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Century Gothic Paneuropean Heavy" panose="020B0604020202020204" charset="0"/>
              <a:ea typeface="+mn-ea"/>
              <a:cs typeface="Century Gothic Paneuropean Heavy" panose="020B0604020202020204" charset="0"/>
            </a:defRPr>
          </a:pPr>
          <a:endParaRPr lang="es-CO"/>
        </a:p>
      </c:txPr>
    </c:title>
    <c:autoTitleDeleted val="0"/>
    <c:plotArea>
      <c:layout>
        <c:manualLayout>
          <c:layoutTarget val="inner"/>
          <c:xMode val="edge"/>
          <c:yMode val="edge"/>
          <c:x val="0.32982252610273244"/>
          <c:y val="0.13680038869835712"/>
          <c:w val="0.53015657525567927"/>
          <c:h val="0.82262791338624985"/>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Century Gothic Paneuropean Heavy" panose="020B0604020202020204" charset="0"/>
                    <a:ea typeface="+mn-ea"/>
                    <a:cs typeface="Century Gothic Paneuropean Heavy" panose="020B060402020202020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Consolidado!$K$11:$K$15</c:f>
              <c:strCache>
                <c:ptCount val="5"/>
                <c:pt idx="0">
                  <c:v>Contratación Directa</c:v>
                </c:pt>
                <c:pt idx="1">
                  <c:v>Régimen Especial </c:v>
                </c:pt>
                <c:pt idx="2">
                  <c:v>Subasta inversa</c:v>
                </c:pt>
                <c:pt idx="3">
                  <c:v>Selección Abreviada de Menor Cuantía</c:v>
                </c:pt>
                <c:pt idx="4">
                  <c:v>Mínima cuantía</c:v>
                </c:pt>
              </c:strCache>
            </c:strRef>
          </c:cat>
          <c:val>
            <c:numRef>
              <c:f>Consolidado!$Q$11:$Q$15</c:f>
              <c:numCache>
                <c:formatCode>General</c:formatCode>
                <c:ptCount val="5"/>
                <c:pt idx="0">
                  <c:v>107</c:v>
                </c:pt>
                <c:pt idx="1">
                  <c:v>1</c:v>
                </c:pt>
                <c:pt idx="2">
                  <c:v>1</c:v>
                </c:pt>
                <c:pt idx="3">
                  <c:v>1</c:v>
                </c:pt>
                <c:pt idx="4">
                  <c:v>1</c:v>
                </c:pt>
              </c:numCache>
            </c:numRef>
          </c:val>
          <c:extLst>
            <c:ext xmlns:c16="http://schemas.microsoft.com/office/drawing/2014/chart" uri="{C3380CC4-5D6E-409C-BE32-E72D297353CC}">
              <c16:uniqueId val="{00000000-3FE8-4045-8F20-D3BC1F6CD821}"/>
            </c:ext>
          </c:extLst>
        </c:ser>
        <c:dLbls>
          <c:showLegendKey val="0"/>
          <c:showVal val="0"/>
          <c:showCatName val="0"/>
          <c:showSerName val="0"/>
          <c:showPercent val="0"/>
          <c:showBubbleSize val="0"/>
        </c:dLbls>
        <c:gapWidth val="182"/>
        <c:axId val="388169519"/>
        <c:axId val="388167119"/>
      </c:barChart>
      <c:catAx>
        <c:axId val="388169519"/>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entury Gothic Paneuropean Heavy" panose="020B0604020202020204" charset="0"/>
                <a:ea typeface="+mn-ea"/>
                <a:cs typeface="Century Gothic Paneuropean Heavy" panose="020B0604020202020204" charset="0"/>
              </a:defRPr>
            </a:pPr>
            <a:endParaRPr lang="es-CO"/>
          </a:p>
        </c:txPr>
        <c:crossAx val="388167119"/>
        <c:crosses val="autoZero"/>
        <c:auto val="1"/>
        <c:lblAlgn val="ctr"/>
        <c:lblOffset val="100"/>
        <c:noMultiLvlLbl val="0"/>
      </c:catAx>
      <c:valAx>
        <c:axId val="388167119"/>
        <c:scaling>
          <c:orientation val="minMax"/>
        </c:scaling>
        <c:delete val="1"/>
        <c:axPos val="b"/>
        <c:numFmt formatCode="General" sourceLinked="1"/>
        <c:majorTickMark val="none"/>
        <c:minorTickMark val="none"/>
        <c:tickLblPos val="nextTo"/>
        <c:crossAx val="388169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entury Gothic Paneuropean Heavy" panose="020B0604020202020204" charset="0"/>
          <a:cs typeface="Century Gothic Paneuropean Heavy" panose="020B0604020202020204" charset="0"/>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ysClr val="windowText" lastClr="000000"/>
                </a:solidFill>
                <a:latin typeface="Century Gothic Paneuropean Heavy" panose="020B0604020202020204" charset="0"/>
                <a:ea typeface="+mn-ea"/>
                <a:cs typeface="Century Gothic Paneuropean Heavy" panose="020B0604020202020204" charset="0"/>
              </a:defRPr>
            </a:pPr>
            <a:r>
              <a:rPr lang="es-CO" sz="2400" b="1" baseline="0">
                <a:solidFill>
                  <a:sysClr val="windowText" lastClr="000000"/>
                </a:solidFill>
                <a:latin typeface="Century Gothic Paneuropean Heavy" panose="020B0604020202020204" charset="0"/>
                <a:cs typeface="Century Gothic Paneuropean Heavy" panose="020B0604020202020204" charset="0"/>
              </a:rPr>
              <a:t>Cuantía contratada por objeto contractual</a:t>
            </a:r>
            <a:endParaRPr lang="es-CO" sz="2400" b="1">
              <a:solidFill>
                <a:sysClr val="windowText" lastClr="000000"/>
              </a:solidFill>
              <a:latin typeface="Century Gothic Paneuropean Heavy" panose="020B0604020202020204" charset="0"/>
              <a:cs typeface="Century Gothic Paneuropean Heavy" panose="020B0604020202020204" charset="0"/>
            </a:endParaRPr>
          </a:p>
        </c:rich>
      </c:tx>
      <c:layout>
        <c:manualLayout>
          <c:xMode val="edge"/>
          <c:yMode val="edge"/>
          <c:x val="0.17302660051506097"/>
          <c:y val="3.7036994011826495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title>
    <c:autoTitleDeleted val="0"/>
    <c:plotArea>
      <c:layout>
        <c:manualLayout>
          <c:layoutTarget val="inner"/>
          <c:xMode val="edge"/>
          <c:yMode val="edge"/>
          <c:x val="0.32982252610273244"/>
          <c:y val="0.13680038869835712"/>
          <c:w val="0.53015657525567927"/>
          <c:h val="0.82262791338624985"/>
        </c:manualLayout>
      </c:layout>
      <c:barChart>
        <c:barDir val="bar"/>
        <c:grouping val="clustered"/>
        <c:varyColors val="0"/>
        <c:ser>
          <c:idx val="0"/>
          <c:order val="0"/>
          <c:spPr>
            <a:solidFill>
              <a:srgbClr val="BF0411"/>
            </a:solidFill>
            <a:ln>
              <a:noFill/>
            </a:ln>
            <a:effectLst/>
          </c:spPr>
          <c:invertIfNegative val="0"/>
          <c:dLbls>
            <c:dLbl>
              <c:idx val="0"/>
              <c:tx>
                <c:rich>
                  <a:bodyPr/>
                  <a:lstStyle/>
                  <a:p>
                    <a:fld id="{25E8418F-E340-4345-9BED-84FAF68BBB4B}" type="VALUE">
                      <a:rPr lang="en-US"/>
                      <a:pPr/>
                      <a:t>[VALOR]</a:t>
                    </a:fld>
                    <a:r>
                      <a:rPr lang="en-US" dirty="0"/>
                      <a:t> (77,2%)</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647-409E-9904-87C7B53CE75A}"/>
                </c:ext>
              </c:extLst>
            </c:dLbl>
            <c:dLbl>
              <c:idx val="1"/>
              <c:tx>
                <c:rich>
                  <a:bodyPr/>
                  <a:lstStyle/>
                  <a:p>
                    <a:fld id="{94A0792A-A838-47DC-9822-E0FC9E20B39B}" type="VALUE">
                      <a:rPr lang="en-US"/>
                      <a:pPr/>
                      <a:t>[VALOR]</a:t>
                    </a:fld>
                    <a:r>
                      <a:rPr lang="en-US" dirty="0"/>
                      <a:t> (20,2%)</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647-409E-9904-87C7B53CE75A}"/>
                </c:ext>
              </c:extLst>
            </c:dLbl>
            <c:dLbl>
              <c:idx val="2"/>
              <c:tx>
                <c:rich>
                  <a:bodyPr/>
                  <a:lstStyle/>
                  <a:p>
                    <a:fld id="{444FBC15-8881-4313-8C83-72358E6A52F8}" type="VALUE">
                      <a:rPr lang="en-US"/>
                      <a:pPr/>
                      <a:t>[VALOR]</a:t>
                    </a:fld>
                    <a:r>
                      <a:rPr lang="en-US" dirty="0"/>
                      <a:t>(2,6%)</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647-409E-9904-87C7B53CE75A}"/>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Consolidado!$X$11:$X$13</c:f>
              <c:strCache>
                <c:ptCount val="3"/>
                <c:pt idx="0">
                  <c:v>Prestación de servicios</c:v>
                </c:pt>
                <c:pt idx="1">
                  <c:v>Suministros</c:v>
                </c:pt>
                <c:pt idx="2">
                  <c:v>Arrendamiento </c:v>
                </c:pt>
              </c:strCache>
            </c:strRef>
          </c:cat>
          <c:val>
            <c:numRef>
              <c:f>Consolidado!$Y$11:$Y$13</c:f>
              <c:numCache>
                <c:formatCode>_-"$"\ * #,##0_-;\-"$"\ * #,##0_-;_-"$"\ * "-"??_-;_-@_-</c:formatCode>
                <c:ptCount val="3"/>
                <c:pt idx="0">
                  <c:v>1913028785</c:v>
                </c:pt>
                <c:pt idx="1">
                  <c:v>500000000</c:v>
                </c:pt>
                <c:pt idx="2">
                  <c:v>63466666</c:v>
                </c:pt>
              </c:numCache>
            </c:numRef>
          </c:val>
          <c:extLst>
            <c:ext xmlns:c16="http://schemas.microsoft.com/office/drawing/2014/chart" uri="{C3380CC4-5D6E-409C-BE32-E72D297353CC}">
              <c16:uniqueId val="{00000003-E647-409E-9904-87C7B53CE75A}"/>
            </c:ext>
          </c:extLst>
        </c:ser>
        <c:dLbls>
          <c:showLegendKey val="0"/>
          <c:showVal val="0"/>
          <c:showCatName val="0"/>
          <c:showSerName val="0"/>
          <c:showPercent val="0"/>
          <c:showBubbleSize val="0"/>
        </c:dLbls>
        <c:gapWidth val="182"/>
        <c:axId val="388169519"/>
        <c:axId val="388167119"/>
      </c:barChart>
      <c:catAx>
        <c:axId val="388169519"/>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crossAx val="388167119"/>
        <c:crosses val="autoZero"/>
        <c:auto val="1"/>
        <c:lblAlgn val="ctr"/>
        <c:lblOffset val="100"/>
        <c:noMultiLvlLbl val="0"/>
      </c:catAx>
      <c:valAx>
        <c:axId val="388167119"/>
        <c:scaling>
          <c:orientation val="minMax"/>
        </c:scaling>
        <c:delete val="1"/>
        <c:axPos val="b"/>
        <c:numFmt formatCode="_-&quot;$&quot;\ * #,##0_-;\-&quot;$&quot;\ * #,##0_-;_-&quot;$&quot;\ * &quot;-&quot;??_-;_-@_-" sourceLinked="1"/>
        <c:majorTickMark val="none"/>
        <c:minorTickMark val="none"/>
        <c:tickLblPos val="nextTo"/>
        <c:crossAx val="388169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ysClr val="windowText" lastClr="000000"/>
                </a:solidFill>
                <a:latin typeface="Century Gothic Paneuropean Heavy" panose="020B0604020202020204" charset="0"/>
                <a:ea typeface="+mn-ea"/>
                <a:cs typeface="Century Gothic Paneuropean Heavy" panose="020B0604020202020204" charset="0"/>
              </a:defRPr>
            </a:pPr>
            <a:r>
              <a:rPr lang="es-CO" sz="2400" b="1" baseline="0">
                <a:solidFill>
                  <a:sysClr val="windowText" lastClr="000000"/>
                </a:solidFill>
                <a:latin typeface="Century Gothic Paneuropean Heavy" panose="020B0604020202020204" charset="0"/>
                <a:cs typeface="Century Gothic Paneuropean Heavy" panose="020B0604020202020204" charset="0"/>
              </a:rPr>
              <a:t>N° de contratos por el objeto contractual</a:t>
            </a:r>
            <a:endParaRPr lang="es-CO" sz="2400" b="1">
              <a:solidFill>
                <a:sysClr val="windowText" lastClr="000000"/>
              </a:solidFill>
              <a:latin typeface="Century Gothic Paneuropean Heavy" panose="020B0604020202020204" charset="0"/>
              <a:cs typeface="Century Gothic Paneuropean Heavy" panose="020B0604020202020204" charset="0"/>
            </a:endParaRPr>
          </a:p>
        </c:rich>
      </c:tx>
      <c:layout>
        <c:manualLayout>
          <c:xMode val="edge"/>
          <c:yMode val="edge"/>
          <c:x val="0.17302660051506097"/>
          <c:y val="3.7036994011826495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title>
    <c:autoTitleDeleted val="0"/>
    <c:plotArea>
      <c:layout>
        <c:manualLayout>
          <c:layoutTarget val="inner"/>
          <c:xMode val="edge"/>
          <c:yMode val="edge"/>
          <c:x val="0.32982252610273244"/>
          <c:y val="0.13680038869835712"/>
          <c:w val="0.53015657525567927"/>
          <c:h val="0.82262791338624985"/>
        </c:manualLayout>
      </c:layout>
      <c:barChart>
        <c:barDir val="bar"/>
        <c:grouping val="clustered"/>
        <c:varyColors val="0"/>
        <c:ser>
          <c:idx val="0"/>
          <c:order val="0"/>
          <c:spPr>
            <a:solidFill>
              <a:srgbClr val="CF724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Consolidado!$X$11:$X$13</c:f>
              <c:strCache>
                <c:ptCount val="3"/>
                <c:pt idx="0">
                  <c:v>Prestación de servicios</c:v>
                </c:pt>
                <c:pt idx="1">
                  <c:v>Suministros</c:v>
                </c:pt>
                <c:pt idx="2">
                  <c:v>Arrendamiento </c:v>
                </c:pt>
              </c:strCache>
            </c:strRef>
          </c:cat>
          <c:val>
            <c:numRef>
              <c:f>Consolidado!$V$11:$V$13</c:f>
              <c:numCache>
                <c:formatCode>General</c:formatCode>
                <c:ptCount val="3"/>
                <c:pt idx="0">
                  <c:v>109</c:v>
                </c:pt>
                <c:pt idx="1">
                  <c:v>1</c:v>
                </c:pt>
                <c:pt idx="2">
                  <c:v>1</c:v>
                </c:pt>
              </c:numCache>
            </c:numRef>
          </c:val>
          <c:extLst>
            <c:ext xmlns:c16="http://schemas.microsoft.com/office/drawing/2014/chart" uri="{C3380CC4-5D6E-409C-BE32-E72D297353CC}">
              <c16:uniqueId val="{00000000-A2B5-4F79-8B8F-5BB174785A3B}"/>
            </c:ext>
          </c:extLst>
        </c:ser>
        <c:dLbls>
          <c:showLegendKey val="0"/>
          <c:showVal val="0"/>
          <c:showCatName val="0"/>
          <c:showSerName val="0"/>
          <c:showPercent val="0"/>
          <c:showBubbleSize val="0"/>
        </c:dLbls>
        <c:gapWidth val="182"/>
        <c:axId val="388169519"/>
        <c:axId val="388167119"/>
      </c:barChart>
      <c:catAx>
        <c:axId val="388169519"/>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crossAx val="388167119"/>
        <c:crosses val="autoZero"/>
        <c:auto val="1"/>
        <c:lblAlgn val="ctr"/>
        <c:lblOffset val="100"/>
        <c:noMultiLvlLbl val="0"/>
      </c:catAx>
      <c:valAx>
        <c:axId val="388167119"/>
        <c:scaling>
          <c:orientation val="minMax"/>
        </c:scaling>
        <c:delete val="1"/>
        <c:axPos val="b"/>
        <c:numFmt formatCode="General" sourceLinked="1"/>
        <c:majorTickMark val="none"/>
        <c:minorTickMark val="none"/>
        <c:tickLblPos val="nextTo"/>
        <c:crossAx val="388169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european Heavy" panose="020B0604020202020204" charset="0"/>
                <a:ea typeface="+mn-ea"/>
                <a:cs typeface="Century Gothic Paneuropean Heavy" panose="020B0604020202020204" charset="0"/>
              </a:defRPr>
            </a:pPr>
            <a:r>
              <a:rPr lang="es-CO" sz="2400" b="1" i="0" u="none" strike="noStrike" kern="1200" spc="0" baseline="0">
                <a:solidFill>
                  <a:sysClr val="windowText" lastClr="000000"/>
                </a:solidFill>
                <a:latin typeface="Century Gothic Paneuropean Heavy" panose="020B0604020202020204" charset="0"/>
                <a:cs typeface="Century Gothic Paneuropean Heavy" panose="020B0604020202020204" charset="0"/>
              </a:rPr>
              <a:t>Cuantía contratada por objeto contractual</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european Heavy" panose="020B0604020202020204" charset="0"/>
              <a:ea typeface="+mn-ea"/>
              <a:cs typeface="Century Gothic Paneuropean Heavy" panose="020B0604020202020204" charset="0"/>
            </a:defRPr>
          </a:pPr>
          <a:endParaRPr lang="es-CO"/>
        </a:p>
      </c:txPr>
    </c:title>
    <c:autoTitleDeleted val="0"/>
    <c:plotArea>
      <c:layout>
        <c:manualLayout>
          <c:layoutTarget val="inner"/>
          <c:xMode val="edge"/>
          <c:yMode val="edge"/>
          <c:x val="0.20142808235927032"/>
          <c:y val="0.17171296296296296"/>
          <c:w val="0.66813713503203409"/>
          <c:h val="0.77736111111111106"/>
        </c:manualLayout>
      </c:layout>
      <c:barChart>
        <c:barDir val="bar"/>
        <c:grouping val="clustered"/>
        <c:varyColors val="0"/>
        <c:ser>
          <c:idx val="0"/>
          <c:order val="0"/>
          <c:spPr>
            <a:solidFill>
              <a:srgbClr val="BF0411"/>
            </a:solidFill>
            <a:ln>
              <a:noFill/>
            </a:ln>
            <a:effectLst/>
          </c:spPr>
          <c:invertIfNegative val="0"/>
          <c:dLbls>
            <c:dLbl>
              <c:idx val="0"/>
              <c:tx>
                <c:rich>
                  <a:bodyPr/>
                  <a:lstStyle/>
                  <a:p>
                    <a:fld id="{0620EC7D-8F16-4188-970C-3E4A58A14875}" type="VALUE">
                      <a:rPr lang="en-US"/>
                      <a:pPr/>
                      <a:t>[VALOR]</a:t>
                    </a:fld>
                    <a:r>
                      <a:rPr lang="en-US" dirty="0"/>
                      <a:t>(106)</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420-4A8D-B930-B0F01BC7951B}"/>
                </c:ext>
              </c:extLst>
            </c:dLbl>
            <c:dLbl>
              <c:idx val="1"/>
              <c:tx>
                <c:rich>
                  <a:bodyPr/>
                  <a:lstStyle/>
                  <a:p>
                    <a:fld id="{3E92FF3A-3FDF-4356-BC9C-296BF5C92DBE}" type="VALUE">
                      <a:rPr lang="en-US"/>
                      <a:pPr/>
                      <a:t>[VALOR]</a:t>
                    </a:fld>
                    <a:r>
                      <a:rPr lang="en-US"/>
                      <a:t> (1)</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420-4A8D-B930-B0F01BC7951B}"/>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Century Gothic Paneuropean Heavy" panose="020B0604020202020204" charset="0"/>
                    <a:ea typeface="+mn-ea"/>
                    <a:cs typeface="Century Gothic Paneuropean Heavy" panose="020B0604020202020204" charset="0"/>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Consolidado!$AC$11:$AC$12</c:f>
              <c:strCache>
                <c:ptCount val="2"/>
                <c:pt idx="0">
                  <c:v>Prestación de servicios</c:v>
                </c:pt>
                <c:pt idx="1">
                  <c:v>Arrendamiento </c:v>
                </c:pt>
              </c:strCache>
            </c:strRef>
          </c:cat>
          <c:val>
            <c:numRef>
              <c:f>Consolidado!$AD$11:$AD$12</c:f>
              <c:numCache>
                <c:formatCode>_-"$"\ * #,##0_-;\-"$"\ * #,##0_-;_-"$"\ * "-"??_-;_-@_-</c:formatCode>
                <c:ptCount val="2"/>
                <c:pt idx="0">
                  <c:v>990471773</c:v>
                </c:pt>
                <c:pt idx="1">
                  <c:v>63466666</c:v>
                </c:pt>
              </c:numCache>
            </c:numRef>
          </c:val>
          <c:extLst>
            <c:ext xmlns:c16="http://schemas.microsoft.com/office/drawing/2014/chart" uri="{C3380CC4-5D6E-409C-BE32-E72D297353CC}">
              <c16:uniqueId val="{00000002-E420-4A8D-B930-B0F01BC7951B}"/>
            </c:ext>
          </c:extLst>
        </c:ser>
        <c:dLbls>
          <c:showLegendKey val="0"/>
          <c:showVal val="0"/>
          <c:showCatName val="0"/>
          <c:showSerName val="0"/>
          <c:showPercent val="0"/>
          <c:showBubbleSize val="0"/>
        </c:dLbls>
        <c:gapWidth val="219"/>
        <c:axId val="584925247"/>
        <c:axId val="584940607"/>
      </c:barChart>
      <c:catAx>
        <c:axId val="584925247"/>
        <c:scaling>
          <c:orientation val="minMax"/>
        </c:scaling>
        <c:delete val="0"/>
        <c:axPos val="l"/>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entury Gothic Paneuropean Heavy" panose="020B0604020202020204" charset="0"/>
                <a:ea typeface="+mn-ea"/>
                <a:cs typeface="Century Gothic Paneuropean Heavy" panose="020B0604020202020204" charset="0"/>
              </a:defRPr>
            </a:pPr>
            <a:endParaRPr lang="es-CO"/>
          </a:p>
        </c:txPr>
        <c:crossAx val="584940607"/>
        <c:crosses val="autoZero"/>
        <c:auto val="1"/>
        <c:lblAlgn val="ctr"/>
        <c:lblOffset val="100"/>
        <c:noMultiLvlLbl val="0"/>
      </c:catAx>
      <c:valAx>
        <c:axId val="584940607"/>
        <c:scaling>
          <c:orientation val="minMax"/>
        </c:scaling>
        <c:delete val="1"/>
        <c:axPos val="b"/>
        <c:numFmt formatCode="_-&quot;$&quot;\ * #,##0_-;\-&quot;$&quot;\ * #,##0_-;_-&quot;$&quot;\ * &quot;-&quot;??_-;_-@_-" sourceLinked="1"/>
        <c:majorTickMark val="none"/>
        <c:minorTickMark val="none"/>
        <c:tickLblPos val="nextTo"/>
        <c:crossAx val="5849252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4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4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4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4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4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4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4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4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4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4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4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46"/>
          <p:cNvSpPr/>
          <p:nvPr>
            <p:ph idx="2" type="pic"/>
          </p:nvPr>
        </p:nvSpPr>
        <p:spPr>
          <a:xfrm>
            <a:off x="1792288" y="612775"/>
            <a:ext cx="5486400" cy="4114800"/>
          </a:xfrm>
          <a:prstGeom prst="rect">
            <a:avLst/>
          </a:prstGeom>
          <a:noFill/>
          <a:ln>
            <a:noFill/>
          </a:ln>
        </p:spPr>
      </p:sp>
      <p:sp>
        <p:nvSpPr>
          <p:cNvPr id="64" name="Google Shape;64;p4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47"/>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4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4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MX"/>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3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MX"/>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2.png"/><Relationship Id="rId5" Type="http://schemas.openxmlformats.org/officeDocument/2006/relationships/image" Target="../media/image9.png"/><Relationship Id="rId6" Type="http://schemas.openxmlformats.org/officeDocument/2006/relationships/image" Target="../media/image6.png"/><Relationship Id="rId7" Type="http://schemas.openxmlformats.org/officeDocument/2006/relationships/image" Target="../media/image15.jpg"/><Relationship Id="rId8"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chart" Target="../charts/chart2.xml"/><Relationship Id="rId6" Type="http://schemas.openxmlformats.org/officeDocument/2006/relationships/chart" Target="../charts/char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chart" Target="../charts/chart4.xml"/><Relationship Id="rId6" Type="http://schemas.openxmlformats.org/officeDocument/2006/relationships/chart" Target="../charts/char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chart" Target="../charts/char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4.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4.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4.pn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4.pn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pn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png"/><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13.png"/><Relationship Id="rId6" Type="http://schemas.openxmlformats.org/officeDocument/2006/relationships/image" Target="../media/image16.png"/><Relationship Id="rId7"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grpSp>
        <p:nvGrpSpPr>
          <p:cNvPr id="84" name="Google Shape;84;p1"/>
          <p:cNvGrpSpPr/>
          <p:nvPr/>
        </p:nvGrpSpPr>
        <p:grpSpPr>
          <a:xfrm>
            <a:off x="9389372" y="-1524067"/>
            <a:ext cx="13058282" cy="12396463"/>
            <a:chOff x="3387" y="-66675"/>
            <a:chExt cx="806026" cy="765175"/>
          </a:xfrm>
        </p:grpSpPr>
        <p:sp>
          <p:nvSpPr>
            <p:cNvPr id="85" name="Google Shape;85;p1"/>
            <p:cNvSpPr/>
            <p:nvPr/>
          </p:nvSpPr>
          <p:spPr>
            <a:xfrm>
              <a:off x="3387" y="0"/>
              <a:ext cx="806026" cy="698500"/>
            </a:xfrm>
            <a:custGeom>
              <a:rect b="b" l="l" r="r" t="t"/>
              <a:pathLst>
                <a:path extrusionOk="0" h="698500" w="806026">
                  <a:moveTo>
                    <a:pt x="800543" y="364495"/>
                  </a:moveTo>
                  <a:lnTo>
                    <a:pt x="615083" y="683255"/>
                  </a:lnTo>
                  <a:cubicBezTo>
                    <a:pt x="609591" y="692693"/>
                    <a:pt x="599495" y="698500"/>
                    <a:pt x="588575" y="698500"/>
                  </a:cubicBezTo>
                  <a:lnTo>
                    <a:pt x="217451" y="698500"/>
                  </a:lnTo>
                  <a:cubicBezTo>
                    <a:pt x="206531" y="698500"/>
                    <a:pt x="196435" y="692693"/>
                    <a:pt x="190943" y="683255"/>
                  </a:cubicBezTo>
                  <a:lnTo>
                    <a:pt x="5483" y="364495"/>
                  </a:lnTo>
                  <a:cubicBezTo>
                    <a:pt x="0" y="355071"/>
                    <a:pt x="0" y="343429"/>
                    <a:pt x="5483" y="334005"/>
                  </a:cubicBezTo>
                  <a:lnTo>
                    <a:pt x="190943" y="15245"/>
                  </a:lnTo>
                  <a:cubicBezTo>
                    <a:pt x="196435" y="5807"/>
                    <a:pt x="206531" y="0"/>
                    <a:pt x="217451" y="0"/>
                  </a:cubicBezTo>
                  <a:lnTo>
                    <a:pt x="588575" y="0"/>
                  </a:lnTo>
                  <a:cubicBezTo>
                    <a:pt x="599495" y="0"/>
                    <a:pt x="609591" y="5807"/>
                    <a:pt x="615083" y="15245"/>
                  </a:cubicBezTo>
                  <a:lnTo>
                    <a:pt x="800543" y="334005"/>
                  </a:lnTo>
                  <a:cubicBezTo>
                    <a:pt x="806026" y="343429"/>
                    <a:pt x="806026" y="355071"/>
                    <a:pt x="800543" y="364495"/>
                  </a:cubicBezTo>
                  <a:close/>
                </a:path>
              </a:pathLst>
            </a:custGeom>
            <a:solidFill>
              <a:srgbClr val="30A2C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1"/>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7" name="Google Shape;87;p1"/>
          <p:cNvGrpSpPr/>
          <p:nvPr/>
        </p:nvGrpSpPr>
        <p:grpSpPr>
          <a:xfrm>
            <a:off x="9941813" y="-3767290"/>
            <a:ext cx="13598403" cy="12907942"/>
            <a:chOff x="3253" y="-66675"/>
            <a:chExt cx="806295" cy="765355"/>
          </a:xfrm>
        </p:grpSpPr>
        <p:sp>
          <p:nvSpPr>
            <p:cNvPr id="88" name="Google Shape;88;p1"/>
            <p:cNvSpPr/>
            <p:nvPr/>
          </p:nvSpPr>
          <p:spPr>
            <a:xfrm>
              <a:off x="3253" y="0"/>
              <a:ext cx="806295" cy="698680"/>
            </a:xfrm>
            <a:custGeom>
              <a:rect b="b" l="l" r="r" t="t"/>
              <a:pathLst>
                <a:path extrusionOk="0" h="698680" w="806295">
                  <a:moveTo>
                    <a:pt x="801028" y="363986"/>
                  </a:moveTo>
                  <a:lnTo>
                    <a:pt x="614866" y="684035"/>
                  </a:lnTo>
                  <a:cubicBezTo>
                    <a:pt x="609592" y="693102"/>
                    <a:pt x="599894" y="698680"/>
                    <a:pt x="589404" y="698680"/>
                  </a:cubicBezTo>
                  <a:lnTo>
                    <a:pt x="216890" y="698680"/>
                  </a:lnTo>
                  <a:cubicBezTo>
                    <a:pt x="206400" y="698680"/>
                    <a:pt x="196702" y="693102"/>
                    <a:pt x="191428" y="684035"/>
                  </a:cubicBezTo>
                  <a:lnTo>
                    <a:pt x="5266" y="363986"/>
                  </a:lnTo>
                  <a:cubicBezTo>
                    <a:pt x="0" y="354932"/>
                    <a:pt x="0" y="343748"/>
                    <a:pt x="5266" y="334694"/>
                  </a:cubicBezTo>
                  <a:lnTo>
                    <a:pt x="191428" y="14646"/>
                  </a:lnTo>
                  <a:cubicBezTo>
                    <a:pt x="196702" y="5578"/>
                    <a:pt x="206400" y="0"/>
                    <a:pt x="216890" y="0"/>
                  </a:cubicBezTo>
                  <a:lnTo>
                    <a:pt x="589404" y="0"/>
                  </a:lnTo>
                  <a:cubicBezTo>
                    <a:pt x="599894" y="0"/>
                    <a:pt x="609592" y="5578"/>
                    <a:pt x="614866" y="14646"/>
                  </a:cubicBezTo>
                  <a:lnTo>
                    <a:pt x="801028" y="334694"/>
                  </a:lnTo>
                  <a:cubicBezTo>
                    <a:pt x="806294" y="343748"/>
                    <a:pt x="806294" y="354932"/>
                    <a:pt x="801028" y="363986"/>
                  </a:cubicBezTo>
                  <a:close/>
                </a:path>
              </a:pathLst>
            </a:custGeom>
            <a:solidFill>
              <a:srgbClr val="E1A73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1"/>
            <p:cNvSpPr txBox="1"/>
            <p:nvPr/>
          </p:nvSpPr>
          <p:spPr>
            <a:xfrm>
              <a:off x="114300" y="-66675"/>
              <a:ext cx="584200" cy="76535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0" name="Google Shape;90;p1"/>
          <p:cNvSpPr/>
          <p:nvPr/>
        </p:nvSpPr>
        <p:spPr>
          <a:xfrm rot="10800000">
            <a:off x="9908357" y="751575"/>
            <a:ext cx="9413926" cy="8601975"/>
          </a:xfrm>
          <a:custGeom>
            <a:rect b="b" l="l" r="r" t="t"/>
            <a:pathLst>
              <a:path extrusionOk="0" h="8601975" w="9413926">
                <a:moveTo>
                  <a:pt x="0" y="0"/>
                </a:moveTo>
                <a:lnTo>
                  <a:pt x="9413926" y="0"/>
                </a:lnTo>
                <a:lnTo>
                  <a:pt x="9413926" y="8601975"/>
                </a:lnTo>
                <a:lnTo>
                  <a:pt x="0" y="860197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91" name="Google Shape;91;p1"/>
          <p:cNvGrpSpPr/>
          <p:nvPr/>
        </p:nvGrpSpPr>
        <p:grpSpPr>
          <a:xfrm>
            <a:off x="10689528" y="279116"/>
            <a:ext cx="8991467" cy="8602369"/>
            <a:chOff x="6508" y="-66675"/>
            <a:chExt cx="799785" cy="765175"/>
          </a:xfrm>
        </p:grpSpPr>
        <p:sp>
          <p:nvSpPr>
            <p:cNvPr id="92" name="Google Shape;92;p1"/>
            <p:cNvSpPr/>
            <p:nvPr/>
          </p:nvSpPr>
          <p:spPr>
            <a:xfrm>
              <a:off x="6508" y="0"/>
              <a:ext cx="799785" cy="698500"/>
            </a:xfrm>
            <a:custGeom>
              <a:rect b="b" l="l" r="r" t="t"/>
              <a:pathLst>
                <a:path extrusionOk="0" h="698500" w="799785">
                  <a:moveTo>
                    <a:pt x="789249" y="378542"/>
                  </a:moveTo>
                  <a:lnTo>
                    <a:pt x="620135" y="669208"/>
                  </a:lnTo>
                  <a:cubicBezTo>
                    <a:pt x="609583" y="687343"/>
                    <a:pt x="590184" y="698500"/>
                    <a:pt x="569202" y="698500"/>
                  </a:cubicBezTo>
                  <a:lnTo>
                    <a:pt x="230582" y="698500"/>
                  </a:lnTo>
                  <a:cubicBezTo>
                    <a:pt x="209600" y="698500"/>
                    <a:pt x="190201" y="687343"/>
                    <a:pt x="179649" y="669208"/>
                  </a:cubicBezTo>
                  <a:lnTo>
                    <a:pt x="10535" y="378542"/>
                  </a:lnTo>
                  <a:cubicBezTo>
                    <a:pt x="0" y="360435"/>
                    <a:pt x="0" y="338065"/>
                    <a:pt x="10535" y="319958"/>
                  </a:cubicBezTo>
                  <a:lnTo>
                    <a:pt x="179649" y="29293"/>
                  </a:lnTo>
                  <a:cubicBezTo>
                    <a:pt x="190201" y="11157"/>
                    <a:pt x="209600" y="0"/>
                    <a:pt x="230582" y="0"/>
                  </a:cubicBezTo>
                  <a:lnTo>
                    <a:pt x="569202" y="0"/>
                  </a:lnTo>
                  <a:cubicBezTo>
                    <a:pt x="590184" y="0"/>
                    <a:pt x="609583" y="11157"/>
                    <a:pt x="620135" y="29293"/>
                  </a:cubicBezTo>
                  <a:lnTo>
                    <a:pt x="789249" y="319958"/>
                  </a:lnTo>
                  <a:cubicBezTo>
                    <a:pt x="799784" y="338065"/>
                    <a:pt x="799784" y="360435"/>
                    <a:pt x="789249" y="378542"/>
                  </a:cubicBezTo>
                  <a:close/>
                </a:path>
              </a:pathLst>
            </a:custGeom>
            <a:solidFill>
              <a:srgbClr val="CF724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 name="Google Shape;93;p1"/>
            <p:cNvSpPr txBox="1"/>
            <p:nvPr/>
          </p:nvSpPr>
          <p:spPr>
            <a:xfrm>
              <a:off x="114300" y="-66675"/>
              <a:ext cx="584200" cy="765175"/>
            </a:xfrm>
            <a:prstGeom prst="rect">
              <a:avLst/>
            </a:prstGeom>
            <a:noFill/>
            <a:ln>
              <a:noFill/>
            </a:ln>
          </p:spPr>
          <p:txBody>
            <a:bodyPr anchorCtr="0" anchor="ctr" bIns="61750" lIns="61750" spcFirstLastPara="1" rIns="61750" wrap="square" tIns="61750">
              <a:noAutofit/>
            </a:bodyPr>
            <a:lstStyle/>
            <a:p>
              <a:pPr indent="0" lvl="0" marL="0" marR="0" rtl="0" algn="ctr">
                <a:lnSpc>
                  <a:spcPct val="208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4" name="Google Shape;94;p1"/>
          <p:cNvSpPr/>
          <p:nvPr/>
        </p:nvSpPr>
        <p:spPr>
          <a:xfrm>
            <a:off x="11267684" y="1398947"/>
            <a:ext cx="10413845" cy="7307231"/>
          </a:xfrm>
          <a:custGeom>
            <a:rect b="b" l="l" r="r" t="t"/>
            <a:pathLst>
              <a:path extrusionOk="0" h="698500" w="995462">
                <a:moveTo>
                  <a:pt x="988588" y="368364"/>
                </a:moveTo>
                <a:lnTo>
                  <a:pt x="807630" y="679386"/>
                </a:lnTo>
                <a:cubicBezTo>
                  <a:pt x="800745" y="691220"/>
                  <a:pt x="788086" y="698500"/>
                  <a:pt x="774395" y="698500"/>
                </a:cubicBezTo>
                <a:lnTo>
                  <a:pt x="221068" y="698500"/>
                </a:lnTo>
                <a:cubicBezTo>
                  <a:pt x="207377" y="698500"/>
                  <a:pt x="194718" y="691220"/>
                  <a:pt x="187833" y="679386"/>
                </a:cubicBezTo>
                <a:lnTo>
                  <a:pt x="6875" y="368364"/>
                </a:lnTo>
                <a:cubicBezTo>
                  <a:pt x="0" y="356549"/>
                  <a:pt x="0" y="341951"/>
                  <a:pt x="6875" y="330136"/>
                </a:cubicBezTo>
                <a:lnTo>
                  <a:pt x="187833" y="19114"/>
                </a:lnTo>
                <a:cubicBezTo>
                  <a:pt x="194718" y="7280"/>
                  <a:pt x="207377" y="0"/>
                  <a:pt x="221068" y="0"/>
                </a:cubicBezTo>
                <a:lnTo>
                  <a:pt x="774395" y="0"/>
                </a:lnTo>
                <a:cubicBezTo>
                  <a:pt x="788086" y="0"/>
                  <a:pt x="800745" y="7280"/>
                  <a:pt x="807630" y="19114"/>
                </a:cubicBezTo>
                <a:lnTo>
                  <a:pt x="988588" y="330136"/>
                </a:lnTo>
                <a:cubicBezTo>
                  <a:pt x="995463" y="341951"/>
                  <a:pt x="995463" y="356549"/>
                  <a:pt x="988588" y="368364"/>
                </a:cubicBezTo>
                <a:close/>
              </a:path>
            </a:pathLst>
          </a:custGeom>
          <a:solidFill>
            <a:srgbClr val="000000">
              <a:alpha val="0"/>
            </a:srgbClr>
          </a:solidFill>
          <a:ln cap="rnd" cmpd="sng" w="127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95" name="Google Shape;95;p1"/>
          <p:cNvGrpSpPr/>
          <p:nvPr/>
        </p:nvGrpSpPr>
        <p:grpSpPr>
          <a:xfrm>
            <a:off x="-3321865" y="-3260322"/>
            <a:ext cx="5059505" cy="4814703"/>
            <a:chOff x="4360" y="-66675"/>
            <a:chExt cx="804080" cy="765175"/>
          </a:xfrm>
        </p:grpSpPr>
        <p:sp>
          <p:nvSpPr>
            <p:cNvPr id="96" name="Google Shape;96;p1"/>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BF041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 name="Google Shape;97;p1"/>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8" name="Google Shape;98;p1"/>
          <p:cNvGrpSpPr/>
          <p:nvPr/>
        </p:nvGrpSpPr>
        <p:grpSpPr>
          <a:xfrm>
            <a:off x="8931318" y="8140036"/>
            <a:ext cx="4583894" cy="4052174"/>
            <a:chOff x="24952" y="36798"/>
            <a:chExt cx="762896" cy="674402"/>
          </a:xfrm>
        </p:grpSpPr>
        <p:sp>
          <p:nvSpPr>
            <p:cNvPr id="99" name="Google Shape;99;p1"/>
            <p:cNvSpPr/>
            <p:nvPr/>
          </p:nvSpPr>
          <p:spPr>
            <a:xfrm>
              <a:off x="24952" y="36798"/>
              <a:ext cx="762896" cy="674402"/>
            </a:xfrm>
            <a:custGeom>
              <a:rect b="b" l="l" r="r" t="t"/>
              <a:pathLst>
                <a:path extrusionOk="0" h="674402" w="762896">
                  <a:moveTo>
                    <a:pt x="412908" y="18257"/>
                  </a:moveTo>
                  <a:lnTo>
                    <a:pt x="756388" y="619347"/>
                  </a:lnTo>
                  <a:cubicBezTo>
                    <a:pt x="762896" y="630736"/>
                    <a:pt x="762849" y="644728"/>
                    <a:pt x="756265" y="656074"/>
                  </a:cubicBezTo>
                  <a:cubicBezTo>
                    <a:pt x="749681" y="667419"/>
                    <a:pt x="737556" y="674402"/>
                    <a:pt x="724438" y="674402"/>
                  </a:cubicBezTo>
                  <a:lnTo>
                    <a:pt x="38458" y="674402"/>
                  </a:lnTo>
                  <a:cubicBezTo>
                    <a:pt x="25340" y="674402"/>
                    <a:pt x="13215" y="667419"/>
                    <a:pt x="6631" y="656074"/>
                  </a:cubicBezTo>
                  <a:cubicBezTo>
                    <a:pt x="47" y="644728"/>
                    <a:pt x="0" y="630736"/>
                    <a:pt x="6508" y="619347"/>
                  </a:cubicBezTo>
                  <a:lnTo>
                    <a:pt x="349988" y="18257"/>
                  </a:lnTo>
                  <a:cubicBezTo>
                    <a:pt x="356439" y="6967"/>
                    <a:pt x="368445" y="0"/>
                    <a:pt x="381448" y="0"/>
                  </a:cubicBezTo>
                  <a:cubicBezTo>
                    <a:pt x="394451" y="0"/>
                    <a:pt x="406457" y="6967"/>
                    <a:pt x="412908" y="18257"/>
                  </a:cubicBezTo>
                  <a:close/>
                </a:path>
              </a:pathLst>
            </a:custGeom>
            <a:solidFill>
              <a:srgbClr val="E1A73E">
                <a:alpha val="89803"/>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 name="Google Shape;100;p1"/>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1" name="Google Shape;101;p1"/>
          <p:cNvSpPr/>
          <p:nvPr/>
        </p:nvSpPr>
        <p:spPr>
          <a:xfrm>
            <a:off x="15185256" y="9686925"/>
            <a:ext cx="3111500" cy="1221264"/>
          </a:xfrm>
          <a:custGeom>
            <a:rect b="b" l="l" r="r" t="t"/>
            <a:pathLst>
              <a:path extrusionOk="0" h="1221264" w="3111500">
                <a:moveTo>
                  <a:pt x="0" y="0"/>
                </a:moveTo>
                <a:lnTo>
                  <a:pt x="3111500" y="0"/>
                </a:lnTo>
                <a:lnTo>
                  <a:pt x="3111500" y="1221263"/>
                </a:lnTo>
                <a:lnTo>
                  <a:pt x="0" y="122126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2" name="Google Shape;102;p1"/>
          <p:cNvGrpSpPr/>
          <p:nvPr/>
        </p:nvGrpSpPr>
        <p:grpSpPr>
          <a:xfrm rot="10800000">
            <a:off x="9846155" y="-1378656"/>
            <a:ext cx="3127157" cy="2767208"/>
            <a:chOff x="27265" y="40210"/>
            <a:chExt cx="758270" cy="670990"/>
          </a:xfrm>
        </p:grpSpPr>
        <p:sp>
          <p:nvSpPr>
            <p:cNvPr id="103" name="Google Shape;103;p1"/>
            <p:cNvSpPr/>
            <p:nvPr/>
          </p:nvSpPr>
          <p:spPr>
            <a:xfrm>
              <a:off x="27265" y="40210"/>
              <a:ext cx="758270" cy="670990"/>
            </a:xfrm>
            <a:custGeom>
              <a:rect b="b" l="l" r="r" t="t"/>
              <a:pathLst>
                <a:path extrusionOk="0" h="670990" w="758270">
                  <a:moveTo>
                    <a:pt x="413512" y="19949"/>
                  </a:moveTo>
                  <a:lnTo>
                    <a:pt x="751158" y="610831"/>
                  </a:lnTo>
                  <a:cubicBezTo>
                    <a:pt x="758270" y="623276"/>
                    <a:pt x="758219" y="638565"/>
                    <a:pt x="751024" y="650963"/>
                  </a:cubicBezTo>
                  <a:cubicBezTo>
                    <a:pt x="743830" y="663360"/>
                    <a:pt x="730580" y="670990"/>
                    <a:pt x="716247" y="670990"/>
                  </a:cubicBezTo>
                  <a:lnTo>
                    <a:pt x="42023" y="670990"/>
                  </a:lnTo>
                  <a:cubicBezTo>
                    <a:pt x="27690" y="670990"/>
                    <a:pt x="14440" y="663360"/>
                    <a:pt x="7246" y="650963"/>
                  </a:cubicBezTo>
                  <a:cubicBezTo>
                    <a:pt x="51" y="638565"/>
                    <a:pt x="0" y="623276"/>
                    <a:pt x="7112" y="610831"/>
                  </a:cubicBezTo>
                  <a:lnTo>
                    <a:pt x="344758" y="19949"/>
                  </a:lnTo>
                  <a:cubicBezTo>
                    <a:pt x="351808" y="7613"/>
                    <a:pt x="364927" y="0"/>
                    <a:pt x="379135" y="0"/>
                  </a:cubicBezTo>
                  <a:cubicBezTo>
                    <a:pt x="393343" y="0"/>
                    <a:pt x="406462" y="7613"/>
                    <a:pt x="413512" y="19949"/>
                  </a:cubicBezTo>
                  <a:close/>
                </a:path>
              </a:pathLst>
            </a:custGeom>
            <a:solidFill>
              <a:srgbClr val="BF0411">
                <a:alpha val="89803"/>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 name="Google Shape;104;p1"/>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5" name="Google Shape;105;p1"/>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 name="Google Shape;106;p1"/>
          <p:cNvSpPr/>
          <p:nvPr/>
        </p:nvSpPr>
        <p:spPr>
          <a:xfrm>
            <a:off x="15185256" y="-339102"/>
            <a:ext cx="3111500" cy="1221264"/>
          </a:xfrm>
          <a:custGeom>
            <a:rect b="b" l="l" r="r" t="t"/>
            <a:pathLst>
              <a:path extrusionOk="0" h="1221264" w="3111500">
                <a:moveTo>
                  <a:pt x="0" y="0"/>
                </a:moveTo>
                <a:lnTo>
                  <a:pt x="3111500" y="0"/>
                </a:lnTo>
                <a:lnTo>
                  <a:pt x="3111500" y="1221264"/>
                </a:lnTo>
                <a:lnTo>
                  <a:pt x="0" y="1221264"/>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 name="Google Shape;107;p1"/>
          <p:cNvSpPr/>
          <p:nvPr/>
        </p:nvSpPr>
        <p:spPr>
          <a:xfrm>
            <a:off x="-917384" y="6334966"/>
            <a:ext cx="5184583" cy="4052173"/>
          </a:xfrm>
          <a:custGeom>
            <a:rect b="b" l="l" r="r" t="t"/>
            <a:pathLst>
              <a:path extrusionOk="0" h="4043329" w="5059261">
                <a:moveTo>
                  <a:pt x="0" y="0"/>
                </a:moveTo>
                <a:lnTo>
                  <a:pt x="5059261" y="0"/>
                </a:lnTo>
                <a:lnTo>
                  <a:pt x="5059261" y="4043329"/>
                </a:lnTo>
                <a:lnTo>
                  <a:pt x="0" y="404332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8" name="Google Shape;108;p1"/>
          <p:cNvGrpSpPr/>
          <p:nvPr/>
        </p:nvGrpSpPr>
        <p:grpSpPr>
          <a:xfrm>
            <a:off x="763929" y="733165"/>
            <a:ext cx="9250213" cy="6753797"/>
            <a:chOff x="1512281" y="549305"/>
            <a:chExt cx="10371667" cy="9750518"/>
          </a:xfrm>
        </p:grpSpPr>
        <p:grpSp>
          <p:nvGrpSpPr>
            <p:cNvPr id="109" name="Google Shape;109;p1"/>
            <p:cNvGrpSpPr/>
            <p:nvPr/>
          </p:nvGrpSpPr>
          <p:grpSpPr>
            <a:xfrm>
              <a:off x="3648117" y="8584661"/>
              <a:ext cx="6284504" cy="1715162"/>
              <a:chOff x="720616" y="882867"/>
              <a:chExt cx="1241384" cy="338797"/>
            </a:xfrm>
          </p:grpSpPr>
          <p:sp>
            <p:nvSpPr>
              <p:cNvPr id="110" name="Google Shape;110;p1"/>
              <p:cNvSpPr/>
              <p:nvPr/>
            </p:nvSpPr>
            <p:spPr>
              <a:xfrm>
                <a:off x="720616" y="882867"/>
                <a:ext cx="1229235" cy="261847"/>
              </a:xfrm>
              <a:custGeom>
                <a:rect b="b" l="l" r="r" t="t"/>
                <a:pathLst>
                  <a:path extrusionOk="0" h="261847" w="1229235">
                    <a:moveTo>
                      <a:pt x="24882" y="0"/>
                    </a:moveTo>
                    <a:lnTo>
                      <a:pt x="1204353" y="0"/>
                    </a:lnTo>
                    <a:cubicBezTo>
                      <a:pt x="1210952" y="0"/>
                      <a:pt x="1217281" y="2621"/>
                      <a:pt x="1221947" y="7288"/>
                    </a:cubicBezTo>
                    <a:cubicBezTo>
                      <a:pt x="1226613" y="11954"/>
                      <a:pt x="1229235" y="18283"/>
                      <a:pt x="1229235" y="24882"/>
                    </a:cubicBezTo>
                    <a:lnTo>
                      <a:pt x="1229235" y="236966"/>
                    </a:lnTo>
                    <a:cubicBezTo>
                      <a:pt x="1229235" y="243565"/>
                      <a:pt x="1226613" y="249893"/>
                      <a:pt x="1221947" y="254560"/>
                    </a:cubicBezTo>
                    <a:cubicBezTo>
                      <a:pt x="1217281" y="259226"/>
                      <a:pt x="1210952" y="261847"/>
                      <a:pt x="1204353" y="261847"/>
                    </a:cubicBezTo>
                    <a:lnTo>
                      <a:pt x="24882" y="261847"/>
                    </a:lnTo>
                    <a:cubicBezTo>
                      <a:pt x="18283" y="261847"/>
                      <a:pt x="11954" y="259226"/>
                      <a:pt x="7288" y="254560"/>
                    </a:cubicBezTo>
                    <a:cubicBezTo>
                      <a:pt x="2621" y="249893"/>
                      <a:pt x="0" y="243565"/>
                      <a:pt x="0" y="236966"/>
                    </a:cubicBezTo>
                    <a:lnTo>
                      <a:pt x="0" y="24882"/>
                    </a:lnTo>
                    <a:cubicBezTo>
                      <a:pt x="0" y="18283"/>
                      <a:pt x="2621" y="11954"/>
                      <a:pt x="7288" y="7288"/>
                    </a:cubicBezTo>
                    <a:cubicBezTo>
                      <a:pt x="11954" y="2621"/>
                      <a:pt x="18283" y="0"/>
                      <a:pt x="24882" y="0"/>
                    </a:cubicBezTo>
                    <a:close/>
                  </a:path>
                </a:pathLst>
              </a:custGeom>
              <a:solidFill>
                <a:srgbClr val="BF041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50">
                  <a:solidFill>
                    <a:schemeClr val="dk1"/>
                  </a:solidFill>
                  <a:latin typeface="Calibri"/>
                  <a:ea typeface="Calibri"/>
                  <a:cs typeface="Calibri"/>
                  <a:sym typeface="Calibri"/>
                </a:endParaRPr>
              </a:p>
            </p:txBody>
          </p:sp>
          <p:sp>
            <p:nvSpPr>
              <p:cNvPr id="111" name="Google Shape;111;p1"/>
              <p:cNvSpPr txBox="1"/>
              <p:nvPr/>
            </p:nvSpPr>
            <p:spPr>
              <a:xfrm>
                <a:off x="732765" y="893142"/>
                <a:ext cx="1229235" cy="328522"/>
              </a:xfrm>
              <a:prstGeom prst="rect">
                <a:avLst/>
              </a:prstGeom>
              <a:noFill/>
              <a:ln>
                <a:noFill/>
              </a:ln>
            </p:spPr>
            <p:txBody>
              <a:bodyPr anchorCtr="0" anchor="ctr" bIns="50800" lIns="50800" spcFirstLastPara="1" rIns="50800" wrap="square" tIns="50800">
                <a:noAutofit/>
              </a:bodyPr>
              <a:lstStyle/>
              <a:p>
                <a:pPr indent="0" lvl="0" marL="0" marR="0" rtl="0" algn="ctr">
                  <a:lnSpc>
                    <a:spcPct val="78125"/>
                  </a:lnSpc>
                  <a:spcBef>
                    <a:spcPts val="0"/>
                  </a:spcBef>
                  <a:spcAft>
                    <a:spcPts val="0"/>
                  </a:spcAft>
                  <a:buNone/>
                </a:pPr>
                <a:r>
                  <a:rPr b="1" lang="es-MX" sz="4800">
                    <a:solidFill>
                      <a:srgbClr val="FFFFFF"/>
                    </a:solidFill>
                    <a:latin typeface="Century Gothic"/>
                    <a:ea typeface="Century Gothic"/>
                    <a:cs typeface="Century Gothic"/>
                    <a:sym typeface="Century Gothic"/>
                  </a:rPr>
                  <a:t>2024</a:t>
                </a:r>
                <a:endParaRPr b="1" sz="2000">
                  <a:solidFill>
                    <a:srgbClr val="FFFFFF"/>
                  </a:solidFill>
                  <a:latin typeface="Century Gothic"/>
                  <a:ea typeface="Century Gothic"/>
                  <a:cs typeface="Century Gothic"/>
                  <a:sym typeface="Century Gothic"/>
                </a:endParaRPr>
              </a:p>
            </p:txBody>
          </p:sp>
        </p:grpSp>
        <p:sp>
          <p:nvSpPr>
            <p:cNvPr id="112" name="Google Shape;112;p1"/>
            <p:cNvSpPr txBox="1"/>
            <p:nvPr/>
          </p:nvSpPr>
          <p:spPr>
            <a:xfrm>
              <a:off x="1512281" y="549305"/>
              <a:ext cx="10371667" cy="7200526"/>
            </a:xfrm>
            <a:prstGeom prst="rect">
              <a:avLst/>
            </a:prstGeom>
            <a:noFill/>
            <a:ln>
              <a:noFill/>
            </a:ln>
          </p:spPr>
          <p:txBody>
            <a:bodyPr anchorCtr="0" anchor="t" bIns="0" lIns="0" spcFirstLastPara="1" rIns="0" wrap="square" tIns="0">
              <a:spAutoFit/>
            </a:bodyPr>
            <a:lstStyle/>
            <a:p>
              <a:pPr indent="0" lvl="0" marL="0" marR="0" rtl="0" algn="ctr">
                <a:lnSpc>
                  <a:spcPct val="185185"/>
                </a:lnSpc>
                <a:spcBef>
                  <a:spcPts val="0"/>
                </a:spcBef>
                <a:spcAft>
                  <a:spcPts val="0"/>
                </a:spcAft>
                <a:buNone/>
              </a:pPr>
              <a:r>
                <a:rPr b="1" lang="es-MX" sz="5400">
                  <a:solidFill>
                    <a:srgbClr val="BF0411"/>
                  </a:solidFill>
                  <a:latin typeface="Century Gothic"/>
                  <a:ea typeface="Century Gothic"/>
                  <a:cs typeface="Century Gothic"/>
                  <a:sym typeface="Century Gothic"/>
                </a:rPr>
                <a:t>Informe de contratación de Instituto Distrital de Acción Comunal de Cartagena y del Caribe-IDACC</a:t>
              </a:r>
              <a:endParaRPr/>
            </a:p>
          </p:txBody>
        </p:sp>
      </p:grpSp>
      <p:pic>
        <p:nvPicPr>
          <p:cNvPr id="113" name="Google Shape;113;p1"/>
          <p:cNvPicPr preferRelativeResize="0"/>
          <p:nvPr/>
        </p:nvPicPr>
        <p:blipFill rotWithShape="1">
          <a:blip r:embed="rId7">
            <a:alphaModFix/>
          </a:blip>
          <a:srcRect b="0" l="0" r="0" t="0"/>
          <a:stretch/>
        </p:blipFill>
        <p:spPr>
          <a:xfrm>
            <a:off x="12726715" y="2616438"/>
            <a:ext cx="6858000" cy="3857625"/>
          </a:xfrm>
          <a:prstGeom prst="rect">
            <a:avLst/>
          </a:prstGeom>
          <a:noFill/>
          <a:ln>
            <a:noFill/>
          </a:ln>
        </p:spPr>
      </p:pic>
      <p:pic>
        <p:nvPicPr>
          <p:cNvPr id="114" name="Google Shape;114;p1"/>
          <p:cNvPicPr preferRelativeResize="0"/>
          <p:nvPr/>
        </p:nvPicPr>
        <p:blipFill rotWithShape="1">
          <a:blip r:embed="rId8">
            <a:alphaModFix/>
          </a:blip>
          <a:srcRect b="0" l="0" r="0" t="0"/>
          <a:stretch/>
        </p:blipFill>
        <p:spPr>
          <a:xfrm>
            <a:off x="13811422" y="6910964"/>
            <a:ext cx="3753651" cy="111219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 name="Google Shape;120;p2"/>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2"/>
          <p:cNvSpPr/>
          <p:nvPr/>
        </p:nvSpPr>
        <p:spPr>
          <a:xfrm>
            <a:off x="15197469" y="7871589"/>
            <a:ext cx="1444209" cy="2097816"/>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 name="Google Shape;122;p2"/>
          <p:cNvSpPr txBox="1"/>
          <p:nvPr/>
        </p:nvSpPr>
        <p:spPr>
          <a:xfrm>
            <a:off x="685800" y="876300"/>
            <a:ext cx="13844746" cy="1505220"/>
          </a:xfrm>
          <a:prstGeom prst="rect">
            <a:avLst/>
          </a:prstGeom>
          <a:noFill/>
          <a:ln>
            <a:noFill/>
          </a:ln>
        </p:spPr>
        <p:txBody>
          <a:bodyPr anchorCtr="0" anchor="t" bIns="0" lIns="0" spcFirstLastPara="1" rIns="0" wrap="square" tIns="0">
            <a:spAutoFit/>
          </a:bodyPr>
          <a:lstStyle/>
          <a:p>
            <a:pPr indent="0" lvl="0" marL="0" marR="0" rtl="0" algn="ctr">
              <a:lnSpc>
                <a:spcPct val="161000"/>
              </a:lnSpc>
              <a:spcBef>
                <a:spcPts val="0"/>
              </a:spcBef>
              <a:spcAft>
                <a:spcPts val="0"/>
              </a:spcAft>
              <a:buNone/>
            </a:pPr>
            <a:r>
              <a:rPr b="1" lang="es-MX" sz="8000">
                <a:solidFill>
                  <a:srgbClr val="BF0411"/>
                </a:solidFill>
                <a:latin typeface="Century Gothic"/>
                <a:ea typeface="Century Gothic"/>
                <a:cs typeface="Century Gothic"/>
                <a:sym typeface="Century Gothic"/>
              </a:rPr>
              <a:t>Tabla de contenido</a:t>
            </a:r>
            <a:endParaRPr b="1" sz="8000">
              <a:solidFill>
                <a:srgbClr val="BF0411"/>
              </a:solidFill>
              <a:latin typeface="Century Gothic"/>
              <a:ea typeface="Century Gothic"/>
              <a:cs typeface="Century Gothic"/>
              <a:sym typeface="Century Gothic"/>
            </a:endParaRPr>
          </a:p>
        </p:txBody>
      </p:sp>
      <p:sp>
        <p:nvSpPr>
          <p:cNvPr id="123" name="Google Shape;123;p2"/>
          <p:cNvSpPr txBox="1"/>
          <p:nvPr/>
        </p:nvSpPr>
        <p:spPr>
          <a:xfrm>
            <a:off x="1981200" y="2857500"/>
            <a:ext cx="14660400" cy="5010900"/>
          </a:xfrm>
          <a:prstGeom prst="rect">
            <a:avLst/>
          </a:prstGeom>
          <a:noFill/>
          <a:ln>
            <a:noFill/>
          </a:ln>
        </p:spPr>
        <p:txBody>
          <a:bodyPr anchorCtr="0" anchor="t" bIns="0" lIns="0" spcFirstLastPara="1" rIns="0" wrap="square" tIns="0">
            <a:spAutoFit/>
          </a:bodyPr>
          <a:lstStyle/>
          <a:p>
            <a:pPr indent="0" lvl="0" marL="0" marR="0" rtl="0" algn="l">
              <a:lnSpc>
                <a:spcPct val="118975"/>
              </a:lnSpc>
              <a:spcBef>
                <a:spcPts val="0"/>
              </a:spcBef>
              <a:spcAft>
                <a:spcPts val="0"/>
              </a:spcAft>
              <a:buNone/>
            </a:pPr>
            <a:r>
              <a:rPr lang="es-MX" sz="4000">
                <a:solidFill>
                  <a:srgbClr val="0B0C0C"/>
                </a:solidFill>
                <a:latin typeface="Century Gothic"/>
                <a:ea typeface="Century Gothic"/>
                <a:cs typeface="Century Gothic"/>
                <a:sym typeface="Century Gothic"/>
              </a:rPr>
              <a:t>1.	Metodología del informe </a:t>
            </a:r>
            <a:endParaRPr/>
          </a:p>
          <a:p>
            <a:pPr indent="0" lvl="0" marL="0" marR="0" rtl="0" algn="l">
              <a:lnSpc>
                <a:spcPct val="118975"/>
              </a:lnSpc>
              <a:spcBef>
                <a:spcPts val="0"/>
              </a:spcBef>
              <a:spcAft>
                <a:spcPts val="0"/>
              </a:spcAft>
              <a:buNone/>
            </a:pPr>
            <a:r>
              <a:rPr lang="es-MX" sz="4000">
                <a:solidFill>
                  <a:srgbClr val="0B0C0C"/>
                </a:solidFill>
                <a:latin typeface="Century Gothic"/>
                <a:ea typeface="Century Gothic"/>
                <a:cs typeface="Century Gothic"/>
                <a:sym typeface="Century Gothic"/>
              </a:rPr>
              <a:t>2.	¿Qué es el Instituto Distrital de Acción Comunal de Cartagena y del Caribe-IDACC?</a:t>
            </a:r>
            <a:endParaRPr/>
          </a:p>
          <a:p>
            <a:pPr indent="0" lvl="0" marL="0" marR="0" rtl="0" algn="l">
              <a:lnSpc>
                <a:spcPct val="118975"/>
              </a:lnSpc>
              <a:spcBef>
                <a:spcPts val="0"/>
              </a:spcBef>
              <a:spcAft>
                <a:spcPts val="0"/>
              </a:spcAft>
              <a:buNone/>
            </a:pPr>
            <a:r>
              <a:rPr lang="es-MX" sz="4000">
                <a:solidFill>
                  <a:srgbClr val="0B0C0C"/>
                </a:solidFill>
                <a:latin typeface="Century Gothic"/>
                <a:ea typeface="Century Gothic"/>
                <a:cs typeface="Century Gothic"/>
                <a:sym typeface="Century Gothic"/>
              </a:rPr>
              <a:t>3.	Contratación en el año 2024</a:t>
            </a:r>
            <a:endParaRPr/>
          </a:p>
          <a:p>
            <a:pPr indent="0" lvl="0" marL="0" marR="0" rtl="0" algn="l">
              <a:lnSpc>
                <a:spcPct val="118975"/>
              </a:lnSpc>
              <a:spcBef>
                <a:spcPts val="0"/>
              </a:spcBef>
              <a:spcAft>
                <a:spcPts val="0"/>
              </a:spcAft>
              <a:buNone/>
            </a:pPr>
            <a:r>
              <a:rPr lang="es-MX" sz="4000">
                <a:solidFill>
                  <a:srgbClr val="0B0C0C"/>
                </a:solidFill>
                <a:latin typeface="Century Gothic"/>
                <a:ea typeface="Century Gothic"/>
                <a:cs typeface="Century Gothic"/>
                <a:sym typeface="Century Gothic"/>
              </a:rPr>
              <a:t>4.	Programas dentro del Plan de Desarrollo y avance en el año 2024</a:t>
            </a:r>
            <a:endParaRPr/>
          </a:p>
          <a:p>
            <a:pPr indent="0" lvl="0" marL="0" marR="0" rtl="0" algn="l">
              <a:lnSpc>
                <a:spcPct val="118975"/>
              </a:lnSpc>
              <a:spcBef>
                <a:spcPts val="0"/>
              </a:spcBef>
              <a:spcAft>
                <a:spcPts val="0"/>
              </a:spcAft>
              <a:buNone/>
            </a:pPr>
            <a:r>
              <a:rPr lang="es-MX" sz="4000">
                <a:solidFill>
                  <a:srgbClr val="0B0C0C"/>
                </a:solidFill>
                <a:latin typeface="Century Gothic"/>
                <a:ea typeface="Century Gothic"/>
                <a:cs typeface="Century Gothic"/>
                <a:sym typeface="Century Gothic"/>
              </a:rPr>
              <a:t>5.	Conclusiones y Recomendaciones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3"/>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 name="Google Shape;129;p3"/>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 name="Google Shape;130;p3"/>
          <p:cNvSpPr/>
          <p:nvPr/>
        </p:nvSpPr>
        <p:spPr>
          <a:xfrm>
            <a:off x="15197469" y="7871589"/>
            <a:ext cx="1444209" cy="2097816"/>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 name="Google Shape;131;p3"/>
          <p:cNvSpPr txBox="1"/>
          <p:nvPr/>
        </p:nvSpPr>
        <p:spPr>
          <a:xfrm>
            <a:off x="2590800" y="4214067"/>
            <a:ext cx="13844746" cy="1505220"/>
          </a:xfrm>
          <a:prstGeom prst="rect">
            <a:avLst/>
          </a:prstGeom>
          <a:noFill/>
          <a:ln>
            <a:noFill/>
          </a:ln>
        </p:spPr>
        <p:txBody>
          <a:bodyPr anchorCtr="0" anchor="t" bIns="0" lIns="0" spcFirstLastPara="1" rIns="0" wrap="square" tIns="0">
            <a:spAutoFit/>
          </a:bodyPr>
          <a:lstStyle/>
          <a:p>
            <a:pPr indent="0" lvl="0" marL="0" marR="0" rtl="0" algn="ctr">
              <a:lnSpc>
                <a:spcPct val="161000"/>
              </a:lnSpc>
              <a:spcBef>
                <a:spcPts val="0"/>
              </a:spcBef>
              <a:spcAft>
                <a:spcPts val="0"/>
              </a:spcAft>
              <a:buNone/>
            </a:pPr>
            <a:r>
              <a:rPr b="1" lang="es-MX" sz="8000">
                <a:solidFill>
                  <a:srgbClr val="BF0411"/>
                </a:solidFill>
                <a:latin typeface="Century Gothic"/>
                <a:ea typeface="Century Gothic"/>
                <a:cs typeface="Century Gothic"/>
                <a:sym typeface="Century Gothic"/>
              </a:rPr>
              <a:t>Metodología del informe</a:t>
            </a:r>
            <a:endParaRPr b="1" sz="8000">
              <a:solidFill>
                <a:srgbClr val="BF041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4"/>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 name="Google Shape;137;p4"/>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 name="Google Shape;138;p4"/>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 name="Google Shape;139;p4"/>
          <p:cNvSpPr txBox="1"/>
          <p:nvPr/>
        </p:nvSpPr>
        <p:spPr>
          <a:xfrm>
            <a:off x="0" y="242004"/>
            <a:ext cx="13844746" cy="1439112"/>
          </a:xfrm>
          <a:prstGeom prst="rect">
            <a:avLst/>
          </a:prstGeom>
          <a:noFill/>
          <a:ln>
            <a:noFill/>
          </a:ln>
        </p:spPr>
        <p:txBody>
          <a:bodyPr anchorCtr="0" anchor="t" bIns="0" lIns="0" spcFirstLastPara="1" rIns="0" wrap="square" tIns="0">
            <a:spAutoFit/>
          </a:bodyPr>
          <a:lstStyle/>
          <a:p>
            <a:pPr indent="0" lvl="0" marL="0" marR="0" rtl="0" algn="ctr">
              <a:lnSpc>
                <a:spcPct val="214666"/>
              </a:lnSpc>
              <a:spcBef>
                <a:spcPts val="0"/>
              </a:spcBef>
              <a:spcAft>
                <a:spcPts val="0"/>
              </a:spcAft>
              <a:buNone/>
            </a:pPr>
            <a:r>
              <a:rPr b="1" lang="es-MX" sz="6000">
                <a:solidFill>
                  <a:srgbClr val="BF0411"/>
                </a:solidFill>
                <a:latin typeface="Century Gothic"/>
                <a:ea typeface="Century Gothic"/>
                <a:cs typeface="Century Gothic"/>
                <a:sym typeface="Century Gothic"/>
              </a:rPr>
              <a:t>1.Metodología del informe</a:t>
            </a:r>
            <a:endParaRPr b="1" sz="6000">
              <a:solidFill>
                <a:srgbClr val="BF0411"/>
              </a:solidFill>
              <a:latin typeface="Century Gothic"/>
              <a:ea typeface="Century Gothic"/>
              <a:cs typeface="Century Gothic"/>
              <a:sym typeface="Century Gothic"/>
            </a:endParaRPr>
          </a:p>
        </p:txBody>
      </p:sp>
      <p:sp>
        <p:nvSpPr>
          <p:cNvPr id="140" name="Google Shape;140;p4"/>
          <p:cNvSpPr txBox="1"/>
          <p:nvPr/>
        </p:nvSpPr>
        <p:spPr>
          <a:xfrm>
            <a:off x="663676" y="1853152"/>
            <a:ext cx="17014800" cy="7085400"/>
          </a:xfrm>
          <a:prstGeom prst="rect">
            <a:avLst/>
          </a:prstGeom>
          <a:noFill/>
          <a:ln>
            <a:noFill/>
          </a:ln>
        </p:spPr>
        <p:txBody>
          <a:bodyPr anchorCtr="0" anchor="t" bIns="0" lIns="0" spcFirstLastPara="1" rIns="0" wrap="square" tIns="0">
            <a:spAutoFit/>
          </a:bodyPr>
          <a:lstStyle/>
          <a:p>
            <a:pPr indent="0" lvl="0" marL="0" marR="0" rtl="0" algn="l">
              <a:lnSpc>
                <a:spcPct val="148718"/>
              </a:lnSpc>
              <a:spcBef>
                <a:spcPts val="0"/>
              </a:spcBef>
              <a:spcAft>
                <a:spcPts val="0"/>
              </a:spcAft>
              <a:buNone/>
            </a:pPr>
            <a:r>
              <a:rPr lang="es-MX" sz="3200">
                <a:solidFill>
                  <a:srgbClr val="0B0C0C"/>
                </a:solidFill>
                <a:latin typeface="Century Gothic"/>
                <a:ea typeface="Century Gothic"/>
                <a:cs typeface="Century Gothic"/>
                <a:sym typeface="Century Gothic"/>
              </a:rPr>
              <a:t>El presente informe tiene como objetivo general:</a:t>
            </a:r>
            <a:endParaRPr/>
          </a:p>
          <a:p>
            <a:pPr indent="0" lvl="0" marL="0" marR="0" rtl="0" algn="l">
              <a:lnSpc>
                <a:spcPct val="148718"/>
              </a:lnSpc>
              <a:spcBef>
                <a:spcPts val="0"/>
              </a:spcBef>
              <a:spcAft>
                <a:spcPts val="0"/>
              </a:spcAft>
              <a:buNone/>
            </a:pPr>
            <a:r>
              <a:rPr lang="es-MX" sz="3200">
                <a:solidFill>
                  <a:srgbClr val="0B0C0C"/>
                </a:solidFill>
                <a:latin typeface="Century Gothic"/>
                <a:ea typeface="Century Gothic"/>
                <a:cs typeface="Century Gothic"/>
                <a:sym typeface="Century Gothic"/>
              </a:rPr>
              <a:t> </a:t>
            </a:r>
            <a:endParaRPr/>
          </a:p>
          <a:p>
            <a:pPr indent="0" lvl="0" marL="0" marR="0" rtl="0" algn="ctr">
              <a:lnSpc>
                <a:spcPct val="148718"/>
              </a:lnSpc>
              <a:spcBef>
                <a:spcPts val="0"/>
              </a:spcBef>
              <a:spcAft>
                <a:spcPts val="0"/>
              </a:spcAft>
              <a:buNone/>
            </a:pPr>
            <a:r>
              <a:rPr b="1" lang="es-MX" sz="3200" u="sng">
                <a:solidFill>
                  <a:srgbClr val="0B0C0C"/>
                </a:solidFill>
                <a:latin typeface="Century Gothic"/>
                <a:ea typeface="Century Gothic"/>
                <a:cs typeface="Century Gothic"/>
                <a:sym typeface="Century Gothic"/>
              </a:rPr>
              <a:t>Analizar la adquisición de bienes y servicios del Instituto Distrital de Acción Comunal de Cartagena y del Caribe a través de la contratación pública en el año 2024</a:t>
            </a:r>
            <a:r>
              <a:rPr lang="es-MX" sz="3200">
                <a:solidFill>
                  <a:srgbClr val="0B0C0C"/>
                </a:solidFill>
                <a:latin typeface="Century Gothic"/>
                <a:ea typeface="Century Gothic"/>
                <a:cs typeface="Century Gothic"/>
                <a:sym typeface="Century Gothic"/>
              </a:rPr>
              <a:t>.</a:t>
            </a:r>
            <a:endParaRPr/>
          </a:p>
          <a:p>
            <a:pPr indent="0" lvl="0" marL="0" marR="0" rtl="0" algn="l">
              <a:lnSpc>
                <a:spcPct val="148718"/>
              </a:lnSpc>
              <a:spcBef>
                <a:spcPts val="0"/>
              </a:spcBef>
              <a:spcAft>
                <a:spcPts val="0"/>
              </a:spcAft>
              <a:buNone/>
            </a:pPr>
            <a:r>
              <a:t/>
            </a:r>
            <a:endParaRPr b="1" sz="3200">
              <a:solidFill>
                <a:srgbClr val="0B0C0C"/>
              </a:solidFill>
              <a:latin typeface="Century Gothic"/>
              <a:ea typeface="Century Gothic"/>
              <a:cs typeface="Century Gothic"/>
              <a:sym typeface="Century Gothic"/>
            </a:endParaRPr>
          </a:p>
          <a:p>
            <a:pPr indent="0" lvl="0" marL="0" marR="0" rtl="0" algn="just">
              <a:lnSpc>
                <a:spcPct val="148718"/>
              </a:lnSpc>
              <a:spcBef>
                <a:spcPts val="0"/>
              </a:spcBef>
              <a:spcAft>
                <a:spcPts val="0"/>
              </a:spcAft>
              <a:buNone/>
            </a:pPr>
            <a:r>
              <a:rPr b="1" lang="es-MX" sz="3200">
                <a:solidFill>
                  <a:srgbClr val="0B0C0C"/>
                </a:solidFill>
                <a:latin typeface="Century Gothic"/>
                <a:ea typeface="Century Gothic"/>
                <a:cs typeface="Century Gothic"/>
                <a:sym typeface="Century Gothic"/>
              </a:rPr>
              <a:t>Método de investigación: </a:t>
            </a:r>
            <a:r>
              <a:rPr lang="es-MX" sz="3200">
                <a:solidFill>
                  <a:srgbClr val="0B0C0C"/>
                </a:solidFill>
                <a:latin typeface="Century Gothic"/>
                <a:ea typeface="Century Gothic"/>
                <a:cs typeface="Century Gothic"/>
                <a:sym typeface="Century Gothic"/>
              </a:rPr>
              <a:t>Cuantitativa de tipo descriptivo. </a:t>
            </a:r>
            <a:endParaRPr/>
          </a:p>
          <a:p>
            <a:pPr indent="0" lvl="0" marL="0" marR="0" rtl="0" algn="just">
              <a:lnSpc>
                <a:spcPct val="148718"/>
              </a:lnSpc>
              <a:spcBef>
                <a:spcPts val="0"/>
              </a:spcBef>
              <a:spcAft>
                <a:spcPts val="0"/>
              </a:spcAft>
              <a:buNone/>
            </a:pPr>
            <a:r>
              <a:rPr b="1" lang="es-MX" sz="3200">
                <a:solidFill>
                  <a:srgbClr val="0B0C0C"/>
                </a:solidFill>
                <a:latin typeface="Century Gothic"/>
                <a:ea typeface="Century Gothic"/>
                <a:cs typeface="Century Gothic"/>
                <a:sym typeface="Century Gothic"/>
              </a:rPr>
              <a:t>Fuente de información: </a:t>
            </a:r>
            <a:r>
              <a:rPr lang="es-MX" sz="3200">
                <a:solidFill>
                  <a:srgbClr val="0B0C0C"/>
                </a:solidFill>
                <a:latin typeface="Century Gothic"/>
                <a:ea typeface="Century Gothic"/>
                <a:cs typeface="Century Gothic"/>
                <a:sym typeface="Century Gothic"/>
              </a:rPr>
              <a:t>Sistema Electrónico de Contratación Pública-SECOP II. </a:t>
            </a:r>
            <a:endParaRPr/>
          </a:p>
          <a:p>
            <a:pPr indent="0" lvl="0" marL="0" marR="0" rtl="0" algn="just">
              <a:lnSpc>
                <a:spcPct val="148718"/>
              </a:lnSpc>
              <a:spcBef>
                <a:spcPts val="0"/>
              </a:spcBef>
              <a:spcAft>
                <a:spcPts val="0"/>
              </a:spcAft>
              <a:buNone/>
            </a:pPr>
            <a:r>
              <a:rPr b="1" lang="es-MX" sz="3200">
                <a:solidFill>
                  <a:srgbClr val="0B0C0C"/>
                </a:solidFill>
                <a:latin typeface="Century Gothic"/>
                <a:ea typeface="Century Gothic"/>
                <a:cs typeface="Century Gothic"/>
                <a:sym typeface="Century Gothic"/>
              </a:rPr>
              <a:t>Periodo de estudio: </a:t>
            </a:r>
            <a:r>
              <a:rPr lang="es-MX" sz="3200">
                <a:solidFill>
                  <a:srgbClr val="0B0C0C"/>
                </a:solidFill>
                <a:latin typeface="Century Gothic"/>
                <a:ea typeface="Century Gothic"/>
                <a:cs typeface="Century Gothic"/>
                <a:sym typeface="Century Gothic"/>
              </a:rPr>
              <a:t>1 de enero al 31 de diciembre de 2024. </a:t>
            </a:r>
            <a:endParaRPr/>
          </a:p>
          <a:p>
            <a:pPr indent="0" lvl="0" marL="0" marR="0" rtl="0" algn="just">
              <a:lnSpc>
                <a:spcPct val="148718"/>
              </a:lnSpc>
              <a:spcBef>
                <a:spcPts val="0"/>
              </a:spcBef>
              <a:spcAft>
                <a:spcPts val="0"/>
              </a:spcAft>
              <a:buNone/>
            </a:pPr>
            <a:r>
              <a:rPr b="1" lang="es-MX" sz="3200">
                <a:solidFill>
                  <a:srgbClr val="0B0C0C"/>
                </a:solidFill>
                <a:latin typeface="Century Gothic"/>
                <a:ea typeface="Century Gothic"/>
                <a:cs typeface="Century Gothic"/>
                <a:sym typeface="Century Gothic"/>
              </a:rPr>
              <a:t>Fecha de corte: </a:t>
            </a:r>
            <a:r>
              <a:rPr lang="es-MX" sz="3200">
                <a:solidFill>
                  <a:srgbClr val="0B0C0C"/>
                </a:solidFill>
                <a:latin typeface="Century Gothic"/>
                <a:ea typeface="Century Gothic"/>
                <a:cs typeface="Century Gothic"/>
                <a:sym typeface="Century Gothic"/>
              </a:rPr>
              <a:t> 20 de mayo de 2025. </a:t>
            </a:r>
            <a:endParaRPr/>
          </a:p>
          <a:p>
            <a:pPr indent="0" lvl="0" marL="0" marR="0" rtl="0" algn="l">
              <a:lnSpc>
                <a:spcPct val="148718"/>
              </a:lnSpc>
              <a:spcBef>
                <a:spcPts val="0"/>
              </a:spcBef>
              <a:spcAft>
                <a:spcPts val="0"/>
              </a:spcAft>
              <a:buNone/>
            </a:pPr>
            <a:r>
              <a:t/>
            </a:r>
            <a:endParaRPr sz="3200">
              <a:solidFill>
                <a:srgbClr val="0B0C0C"/>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5"/>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6" name="Google Shape;146;p5"/>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7" name="Google Shape;147;p5"/>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8" name="Google Shape;148;p5"/>
          <p:cNvSpPr txBox="1"/>
          <p:nvPr/>
        </p:nvSpPr>
        <p:spPr>
          <a:xfrm>
            <a:off x="0" y="242004"/>
            <a:ext cx="13844746" cy="1439112"/>
          </a:xfrm>
          <a:prstGeom prst="rect">
            <a:avLst/>
          </a:prstGeom>
          <a:noFill/>
          <a:ln>
            <a:noFill/>
          </a:ln>
        </p:spPr>
        <p:txBody>
          <a:bodyPr anchorCtr="0" anchor="t" bIns="0" lIns="0" spcFirstLastPara="1" rIns="0" wrap="square" tIns="0">
            <a:spAutoFit/>
          </a:bodyPr>
          <a:lstStyle/>
          <a:p>
            <a:pPr indent="0" lvl="0" marL="0" marR="0" rtl="0" algn="ctr">
              <a:lnSpc>
                <a:spcPct val="214666"/>
              </a:lnSpc>
              <a:spcBef>
                <a:spcPts val="0"/>
              </a:spcBef>
              <a:spcAft>
                <a:spcPts val="0"/>
              </a:spcAft>
              <a:buNone/>
            </a:pPr>
            <a:r>
              <a:rPr b="1" lang="es-MX" sz="6000">
                <a:solidFill>
                  <a:srgbClr val="BF0411"/>
                </a:solidFill>
                <a:latin typeface="Century Gothic"/>
                <a:ea typeface="Century Gothic"/>
                <a:cs typeface="Century Gothic"/>
                <a:sym typeface="Century Gothic"/>
              </a:rPr>
              <a:t>1.Metodología del informe</a:t>
            </a:r>
            <a:endParaRPr b="1" sz="6000">
              <a:solidFill>
                <a:srgbClr val="BF0411"/>
              </a:solidFill>
              <a:latin typeface="Century Gothic"/>
              <a:ea typeface="Century Gothic"/>
              <a:cs typeface="Century Gothic"/>
              <a:sym typeface="Century Gothic"/>
            </a:endParaRPr>
          </a:p>
        </p:txBody>
      </p:sp>
      <p:pic>
        <p:nvPicPr>
          <p:cNvPr descr="Imagen que contiene Diagrama&#10;&#10;El contenido generado por IA puede ser incorrecto." id="149" name="Google Shape;149;p5"/>
          <p:cNvPicPr preferRelativeResize="0"/>
          <p:nvPr/>
        </p:nvPicPr>
        <p:blipFill rotWithShape="1">
          <a:blip r:embed="rId5">
            <a:alphaModFix/>
          </a:blip>
          <a:srcRect b="0" l="0" r="0" t="0"/>
          <a:stretch/>
        </p:blipFill>
        <p:spPr>
          <a:xfrm>
            <a:off x="3093709" y="1946473"/>
            <a:ext cx="11524401" cy="7391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6"/>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 name="Google Shape;155;p6"/>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 name="Google Shape;156;p6"/>
          <p:cNvSpPr/>
          <p:nvPr/>
        </p:nvSpPr>
        <p:spPr>
          <a:xfrm>
            <a:off x="15197469" y="7871589"/>
            <a:ext cx="1444209" cy="2097816"/>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 name="Google Shape;157;p6"/>
          <p:cNvSpPr txBox="1"/>
          <p:nvPr/>
        </p:nvSpPr>
        <p:spPr>
          <a:xfrm>
            <a:off x="1828800" y="1257300"/>
            <a:ext cx="13844746" cy="6468117"/>
          </a:xfrm>
          <a:prstGeom prst="rect">
            <a:avLst/>
          </a:prstGeom>
          <a:noFill/>
          <a:ln>
            <a:noFill/>
          </a:ln>
        </p:spPr>
        <p:txBody>
          <a:bodyPr anchorCtr="0" anchor="t" bIns="0" lIns="0" spcFirstLastPara="1" rIns="0" wrap="square" tIns="0">
            <a:spAutoFit/>
          </a:bodyPr>
          <a:lstStyle/>
          <a:p>
            <a:pPr indent="0" lvl="0" marL="0" marR="0" rtl="0" algn="ctr">
              <a:lnSpc>
                <a:spcPct val="161000"/>
              </a:lnSpc>
              <a:spcBef>
                <a:spcPts val="0"/>
              </a:spcBef>
              <a:spcAft>
                <a:spcPts val="0"/>
              </a:spcAft>
              <a:buNone/>
            </a:pPr>
            <a:r>
              <a:rPr b="1" lang="es-MX" sz="8000">
                <a:solidFill>
                  <a:srgbClr val="BF0411"/>
                </a:solidFill>
                <a:latin typeface="Century Gothic"/>
                <a:ea typeface="Century Gothic"/>
                <a:cs typeface="Century Gothic"/>
                <a:sym typeface="Century Gothic"/>
              </a:rPr>
              <a:t>¿Qué es el Instituto Distrital de Acción Comunal de Cartagena y del Caribe-IDACC?</a:t>
            </a:r>
            <a:endParaRPr b="1" sz="8000">
              <a:solidFill>
                <a:srgbClr val="BF0411"/>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7"/>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 name="Google Shape;163;p7"/>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 name="Google Shape;164;p7"/>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 name="Google Shape;165;p7"/>
          <p:cNvSpPr txBox="1"/>
          <p:nvPr/>
        </p:nvSpPr>
        <p:spPr>
          <a:xfrm>
            <a:off x="457200" y="952500"/>
            <a:ext cx="14173200" cy="147732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4800">
                <a:solidFill>
                  <a:srgbClr val="BF0411"/>
                </a:solidFill>
                <a:latin typeface="Century Gothic"/>
                <a:ea typeface="Century Gothic"/>
                <a:cs typeface="Century Gothic"/>
                <a:sym typeface="Century Gothic"/>
              </a:rPr>
              <a:t> ¿Qué es Instituto Distrital de Acción Comunal de Cartagena y del Caribe-IDACC?</a:t>
            </a:r>
            <a:endParaRPr/>
          </a:p>
        </p:txBody>
      </p:sp>
      <p:sp>
        <p:nvSpPr>
          <p:cNvPr id="166" name="Google Shape;166;p7"/>
          <p:cNvSpPr txBox="1"/>
          <p:nvPr/>
        </p:nvSpPr>
        <p:spPr>
          <a:xfrm>
            <a:off x="481781" y="2666989"/>
            <a:ext cx="16535400" cy="4849917"/>
          </a:xfrm>
          <a:prstGeom prst="rect">
            <a:avLst/>
          </a:prstGeom>
          <a:noFill/>
          <a:ln>
            <a:noFill/>
          </a:ln>
        </p:spPr>
        <p:txBody>
          <a:bodyPr anchorCtr="0" anchor="t" bIns="0" lIns="0" spcFirstLastPara="1" rIns="0" wrap="square" tIns="0">
            <a:spAutoFit/>
          </a:bodyPr>
          <a:lstStyle/>
          <a:p>
            <a:pPr indent="0" lvl="0" marL="0" marR="0" rtl="0" algn="just">
              <a:lnSpc>
                <a:spcPct val="198291"/>
              </a:lnSpc>
              <a:spcBef>
                <a:spcPts val="0"/>
              </a:spcBef>
              <a:spcAft>
                <a:spcPts val="0"/>
              </a:spcAft>
              <a:buNone/>
            </a:pPr>
            <a:r>
              <a:rPr lang="es-MX" sz="2400">
                <a:solidFill>
                  <a:srgbClr val="0B0C0C"/>
                </a:solidFill>
                <a:latin typeface="Century Gothic"/>
                <a:ea typeface="Century Gothic"/>
                <a:cs typeface="Century Gothic"/>
                <a:sym typeface="Century Gothic"/>
              </a:rPr>
              <a:t>Por medio del acuerdo 136 del 26 de febrero de 2024 le otorga facultades extraordinarias para creación de dicha entidad y la Secretaría de Turismo. De la misma manera, el decreto 0405 de 14 de marzo de 2024 crea el Instituto Distrital de Acción Comunal de Cartagena y del Caribe- IDACC. </a:t>
            </a:r>
            <a:endParaRPr/>
          </a:p>
          <a:p>
            <a:pPr indent="0" lvl="0" marL="0" marR="0" rtl="0" algn="just">
              <a:lnSpc>
                <a:spcPct val="198291"/>
              </a:lnSpc>
              <a:spcBef>
                <a:spcPts val="0"/>
              </a:spcBef>
              <a:spcAft>
                <a:spcPts val="0"/>
              </a:spcAft>
              <a:buNone/>
            </a:pPr>
            <a:r>
              <a:t/>
            </a:r>
            <a:endParaRPr sz="2400">
              <a:solidFill>
                <a:srgbClr val="0B0C0C"/>
              </a:solidFill>
              <a:latin typeface="Century Gothic"/>
              <a:ea typeface="Century Gothic"/>
              <a:cs typeface="Century Gothic"/>
              <a:sym typeface="Century Gothic"/>
            </a:endParaRPr>
          </a:p>
          <a:p>
            <a:pPr indent="0" lvl="0" marL="0" marR="0" rtl="0" algn="just">
              <a:lnSpc>
                <a:spcPct val="198291"/>
              </a:lnSpc>
              <a:spcBef>
                <a:spcPts val="0"/>
              </a:spcBef>
              <a:spcAft>
                <a:spcPts val="0"/>
              </a:spcAft>
              <a:buNone/>
            </a:pPr>
            <a:r>
              <a:rPr lang="es-MX" sz="2400">
                <a:solidFill>
                  <a:srgbClr val="0B0C0C"/>
                </a:solidFill>
                <a:latin typeface="Century Gothic"/>
                <a:ea typeface="Century Gothic"/>
                <a:cs typeface="Century Gothic"/>
                <a:sym typeface="Century Gothic"/>
              </a:rPr>
              <a:t>El objetivo del IDACC es fortalecer, impulsar, integrar y especializar la gestión y la misionalidad de los organismos de acción comunal del Distrito de Cartagena. Por ende, esta entidad tiene como finalidad de fortalecer las juntas de acción comunal en varios aspectos como organizacional, financiero, y participación ciudadana en las decisiones de Distrito de Cartagena.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8"/>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2" name="Google Shape;172;p8"/>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 name="Google Shape;173;p8"/>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 name="Google Shape;174;p8"/>
          <p:cNvSpPr txBox="1"/>
          <p:nvPr/>
        </p:nvSpPr>
        <p:spPr>
          <a:xfrm>
            <a:off x="-914401" y="588853"/>
            <a:ext cx="15468601" cy="166199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2.¿Qué es el Instituto Comunal de Cartagena y del Caribe-IACC ?</a:t>
            </a:r>
            <a:endParaRPr/>
          </a:p>
        </p:txBody>
      </p:sp>
      <p:sp>
        <p:nvSpPr>
          <p:cNvPr id="175" name="Google Shape;175;p8"/>
          <p:cNvSpPr txBox="1"/>
          <p:nvPr/>
        </p:nvSpPr>
        <p:spPr>
          <a:xfrm>
            <a:off x="6569414" y="2231078"/>
            <a:ext cx="17297400" cy="3029676"/>
          </a:xfrm>
          <a:prstGeom prst="rect">
            <a:avLst/>
          </a:prstGeom>
          <a:noFill/>
          <a:ln>
            <a:noFill/>
          </a:ln>
        </p:spPr>
        <p:txBody>
          <a:bodyPr anchorCtr="0" anchor="t" bIns="0" lIns="0" spcFirstLastPara="1" rIns="0" wrap="square" tIns="0">
            <a:spAutoFit/>
          </a:bodyPr>
          <a:lstStyle/>
          <a:p>
            <a:pPr indent="0" lvl="0" marL="0" marR="0" rtl="0" algn="just">
              <a:lnSpc>
                <a:spcPct val="148718"/>
              </a:lnSpc>
              <a:spcBef>
                <a:spcPts val="0"/>
              </a:spcBef>
              <a:spcAft>
                <a:spcPts val="0"/>
              </a:spcAft>
              <a:buNone/>
            </a:pPr>
            <a:r>
              <a:rPr b="1" lang="es-MX" sz="3200">
                <a:solidFill>
                  <a:srgbClr val="0B0C0C"/>
                </a:solidFill>
                <a:latin typeface="Century Gothic"/>
                <a:ea typeface="Century Gothic"/>
                <a:cs typeface="Century Gothic"/>
                <a:sym typeface="Century Gothic"/>
              </a:rPr>
              <a:t>Estructura organizacional</a:t>
            </a:r>
            <a:endParaRPr/>
          </a:p>
          <a:p>
            <a:pPr indent="0" lvl="0" marL="0" marR="0" rtl="0" algn="just">
              <a:lnSpc>
                <a:spcPct val="148718"/>
              </a:lnSpc>
              <a:spcBef>
                <a:spcPts val="0"/>
              </a:spcBef>
              <a:spcAft>
                <a:spcPts val="0"/>
              </a:spcAft>
              <a:buNone/>
            </a:pPr>
            <a:r>
              <a:t/>
            </a:r>
            <a:endParaRPr b="1" sz="3200">
              <a:solidFill>
                <a:srgbClr val="0B0C0C"/>
              </a:solidFill>
              <a:latin typeface="Century Gothic"/>
              <a:ea typeface="Century Gothic"/>
              <a:cs typeface="Century Gothic"/>
              <a:sym typeface="Century Gothic"/>
            </a:endParaRPr>
          </a:p>
          <a:p>
            <a:pPr indent="0" lvl="0" marL="0" marR="0" rtl="0" algn="just">
              <a:lnSpc>
                <a:spcPct val="148718"/>
              </a:lnSpc>
              <a:spcBef>
                <a:spcPts val="0"/>
              </a:spcBef>
              <a:spcAft>
                <a:spcPts val="0"/>
              </a:spcAft>
              <a:buNone/>
            </a:pPr>
            <a:r>
              <a:t/>
            </a:r>
            <a:endParaRPr b="1" sz="3200">
              <a:solidFill>
                <a:srgbClr val="0B0C0C"/>
              </a:solidFill>
              <a:latin typeface="Century Gothic"/>
              <a:ea typeface="Century Gothic"/>
              <a:cs typeface="Century Gothic"/>
              <a:sym typeface="Century Gothic"/>
            </a:endParaRPr>
          </a:p>
          <a:p>
            <a:pPr indent="0" lvl="0" marL="0" marR="0" rtl="0" algn="just">
              <a:lnSpc>
                <a:spcPct val="148718"/>
              </a:lnSpc>
              <a:spcBef>
                <a:spcPts val="0"/>
              </a:spcBef>
              <a:spcAft>
                <a:spcPts val="0"/>
              </a:spcAft>
              <a:buNone/>
            </a:pPr>
            <a:r>
              <a:t/>
            </a:r>
            <a:endParaRPr b="1" sz="3200">
              <a:solidFill>
                <a:srgbClr val="0B0C0C"/>
              </a:solidFill>
              <a:latin typeface="Century Gothic"/>
              <a:ea typeface="Century Gothic"/>
              <a:cs typeface="Century Gothic"/>
              <a:sym typeface="Century Gothic"/>
            </a:endParaRPr>
          </a:p>
          <a:p>
            <a:pPr indent="0" lvl="0" marL="0" marR="0" rtl="0" algn="just">
              <a:lnSpc>
                <a:spcPct val="148718"/>
              </a:lnSpc>
              <a:spcBef>
                <a:spcPts val="0"/>
              </a:spcBef>
              <a:spcAft>
                <a:spcPts val="0"/>
              </a:spcAft>
              <a:buNone/>
            </a:pPr>
            <a:r>
              <a:rPr b="1" lang="es-MX" sz="3200">
                <a:solidFill>
                  <a:srgbClr val="0B0C0C"/>
                </a:solidFill>
                <a:latin typeface="Century Gothic"/>
                <a:ea typeface="Century Gothic"/>
                <a:cs typeface="Century Gothic"/>
                <a:sym typeface="Century Gothic"/>
              </a:rPr>
              <a:t> </a:t>
            </a:r>
            <a:endParaRPr/>
          </a:p>
        </p:txBody>
      </p:sp>
      <p:pic>
        <p:nvPicPr>
          <p:cNvPr descr="Imagen que contiene Diagrama&#10;&#10;El contenido generado por IA puede ser incorrecto." id="176" name="Google Shape;176;p8"/>
          <p:cNvPicPr preferRelativeResize="0"/>
          <p:nvPr/>
        </p:nvPicPr>
        <p:blipFill rotWithShape="1">
          <a:blip r:embed="rId5">
            <a:alphaModFix/>
          </a:blip>
          <a:srcRect b="0" l="0" r="0" t="0"/>
          <a:stretch/>
        </p:blipFill>
        <p:spPr>
          <a:xfrm>
            <a:off x="2961337" y="3081460"/>
            <a:ext cx="12365326" cy="6236590"/>
          </a:xfrm>
          <a:prstGeom prst="rect">
            <a:avLst/>
          </a:prstGeom>
          <a:noFill/>
          <a:ln>
            <a:noFill/>
          </a:ln>
        </p:spPr>
      </p:pic>
      <p:sp>
        <p:nvSpPr>
          <p:cNvPr id="177" name="Google Shape;177;p8"/>
          <p:cNvSpPr txBox="1"/>
          <p:nvPr/>
        </p:nvSpPr>
        <p:spPr>
          <a:xfrm>
            <a:off x="2961337" y="9143475"/>
            <a:ext cx="17297400" cy="3029676"/>
          </a:xfrm>
          <a:prstGeom prst="rect">
            <a:avLst/>
          </a:prstGeom>
          <a:noFill/>
          <a:ln>
            <a:noFill/>
          </a:ln>
        </p:spPr>
        <p:txBody>
          <a:bodyPr anchorCtr="0" anchor="t" bIns="0" lIns="0" spcFirstLastPara="1" rIns="0" wrap="square" tIns="0">
            <a:spAutoFit/>
          </a:bodyPr>
          <a:lstStyle/>
          <a:p>
            <a:pPr indent="0" lvl="0" marL="0" marR="0" rtl="0" algn="just">
              <a:lnSpc>
                <a:spcPct val="198291"/>
              </a:lnSpc>
              <a:spcBef>
                <a:spcPts val="0"/>
              </a:spcBef>
              <a:spcAft>
                <a:spcPts val="0"/>
              </a:spcAft>
              <a:buNone/>
            </a:pPr>
            <a:r>
              <a:rPr b="1" lang="es-MX" sz="2400">
                <a:solidFill>
                  <a:srgbClr val="0B0C0C"/>
                </a:solidFill>
                <a:latin typeface="Century Gothic"/>
                <a:ea typeface="Century Gothic"/>
                <a:cs typeface="Century Gothic"/>
                <a:sym typeface="Century Gothic"/>
              </a:rPr>
              <a:t>Nota: Elaboración propia con base en el decreto 0405 de 14 de marzo de 2024. </a:t>
            </a:r>
            <a:endParaRPr/>
          </a:p>
          <a:p>
            <a:pPr indent="0" lvl="0" marL="0" marR="0" rtl="0" algn="just">
              <a:lnSpc>
                <a:spcPct val="198291"/>
              </a:lnSpc>
              <a:spcBef>
                <a:spcPts val="0"/>
              </a:spcBef>
              <a:spcAft>
                <a:spcPts val="0"/>
              </a:spcAft>
              <a:buNone/>
            </a:pPr>
            <a:r>
              <a:t/>
            </a:r>
            <a:endParaRPr b="1" sz="2400">
              <a:solidFill>
                <a:srgbClr val="0B0C0C"/>
              </a:solidFill>
              <a:latin typeface="Century Gothic"/>
              <a:ea typeface="Century Gothic"/>
              <a:cs typeface="Century Gothic"/>
              <a:sym typeface="Century Gothic"/>
            </a:endParaRPr>
          </a:p>
          <a:p>
            <a:pPr indent="0" lvl="0" marL="0" marR="0" rtl="0" algn="just">
              <a:lnSpc>
                <a:spcPct val="198291"/>
              </a:lnSpc>
              <a:spcBef>
                <a:spcPts val="0"/>
              </a:spcBef>
              <a:spcAft>
                <a:spcPts val="0"/>
              </a:spcAft>
              <a:buNone/>
            </a:pPr>
            <a:r>
              <a:t/>
            </a:r>
            <a:endParaRPr b="1" sz="2400">
              <a:solidFill>
                <a:srgbClr val="0B0C0C"/>
              </a:solidFill>
              <a:latin typeface="Century Gothic"/>
              <a:ea typeface="Century Gothic"/>
              <a:cs typeface="Century Gothic"/>
              <a:sym typeface="Century Gothic"/>
            </a:endParaRPr>
          </a:p>
          <a:p>
            <a:pPr indent="0" lvl="0" marL="0" marR="0" rtl="0" algn="just">
              <a:lnSpc>
                <a:spcPct val="198291"/>
              </a:lnSpc>
              <a:spcBef>
                <a:spcPts val="0"/>
              </a:spcBef>
              <a:spcAft>
                <a:spcPts val="0"/>
              </a:spcAft>
              <a:buNone/>
            </a:pPr>
            <a:r>
              <a:t/>
            </a:r>
            <a:endParaRPr b="1" sz="2400">
              <a:solidFill>
                <a:srgbClr val="0B0C0C"/>
              </a:solidFill>
              <a:latin typeface="Century Gothic"/>
              <a:ea typeface="Century Gothic"/>
              <a:cs typeface="Century Gothic"/>
              <a:sym typeface="Century Gothic"/>
            </a:endParaRPr>
          </a:p>
          <a:p>
            <a:pPr indent="0" lvl="0" marL="0" marR="0" rtl="0" algn="just">
              <a:lnSpc>
                <a:spcPct val="198291"/>
              </a:lnSpc>
              <a:spcBef>
                <a:spcPts val="0"/>
              </a:spcBef>
              <a:spcAft>
                <a:spcPts val="0"/>
              </a:spcAft>
              <a:buNone/>
            </a:pPr>
            <a:r>
              <a:rPr b="1" lang="es-MX" sz="2400">
                <a:solidFill>
                  <a:srgbClr val="0B0C0C"/>
                </a:solidFill>
                <a:latin typeface="Century Gothic"/>
                <a:ea typeface="Century Gothic"/>
                <a:cs typeface="Century Gothic"/>
                <a:sym typeface="Century Gothic"/>
              </a:rPr>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9"/>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 name="Google Shape;183;p9"/>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 name="Google Shape;184;p9"/>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 name="Google Shape;185;p9"/>
          <p:cNvSpPr txBox="1"/>
          <p:nvPr/>
        </p:nvSpPr>
        <p:spPr>
          <a:xfrm>
            <a:off x="2057400" y="588853"/>
            <a:ext cx="12496800" cy="249299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2.¿Qué es el Instituto Acción Comunal de Cartagena y del Caribe-IACC ?</a:t>
            </a:r>
            <a:endParaRPr/>
          </a:p>
        </p:txBody>
      </p:sp>
      <p:pic>
        <p:nvPicPr>
          <p:cNvPr descr="Geverson Ortiz Soto" id="186" name="Google Shape;186;p9"/>
          <p:cNvPicPr preferRelativeResize="0"/>
          <p:nvPr/>
        </p:nvPicPr>
        <p:blipFill rotWithShape="1">
          <a:blip r:embed="rId5">
            <a:alphaModFix/>
          </a:blip>
          <a:srcRect b="0" l="0" r="0" t="0"/>
          <a:stretch/>
        </p:blipFill>
        <p:spPr>
          <a:xfrm>
            <a:off x="6762750" y="3055609"/>
            <a:ext cx="4762500" cy="4752975"/>
          </a:xfrm>
          <a:prstGeom prst="rect">
            <a:avLst/>
          </a:prstGeom>
          <a:noFill/>
          <a:ln>
            <a:noFill/>
          </a:ln>
        </p:spPr>
      </p:pic>
      <p:sp>
        <p:nvSpPr>
          <p:cNvPr id="187" name="Google Shape;187;p9"/>
          <p:cNvSpPr txBox="1"/>
          <p:nvPr/>
        </p:nvSpPr>
        <p:spPr>
          <a:xfrm>
            <a:off x="4552950" y="7808584"/>
            <a:ext cx="8763000" cy="1798569"/>
          </a:xfrm>
          <a:prstGeom prst="rect">
            <a:avLst/>
          </a:prstGeom>
          <a:noFill/>
          <a:ln>
            <a:noFill/>
          </a:ln>
        </p:spPr>
        <p:txBody>
          <a:bodyPr anchorCtr="0" anchor="t" bIns="0" lIns="0" spcFirstLastPara="1" rIns="0" wrap="square" tIns="0">
            <a:spAutoFit/>
          </a:bodyPr>
          <a:lstStyle/>
          <a:p>
            <a:pPr indent="0" lvl="0" marL="0" marR="0" rtl="0" algn="ctr">
              <a:lnSpc>
                <a:spcPct val="148718"/>
              </a:lnSpc>
              <a:spcBef>
                <a:spcPts val="0"/>
              </a:spcBef>
              <a:spcAft>
                <a:spcPts val="0"/>
              </a:spcAft>
              <a:buNone/>
            </a:pPr>
            <a:r>
              <a:rPr b="1" lang="es-MX" sz="3200">
                <a:solidFill>
                  <a:srgbClr val="0B0C0C"/>
                </a:solidFill>
                <a:latin typeface="Century Gothic"/>
                <a:ea typeface="Century Gothic"/>
                <a:cs typeface="Century Gothic"/>
                <a:sym typeface="Century Gothic"/>
              </a:rPr>
              <a:t>Director General del Instituto Distrital Acción  Comunal de Cartagena y del Caribe-IDACC</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0"/>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 name="Google Shape;193;p10"/>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 name="Google Shape;194;p10"/>
          <p:cNvSpPr/>
          <p:nvPr/>
        </p:nvSpPr>
        <p:spPr>
          <a:xfrm>
            <a:off x="15197469" y="7871589"/>
            <a:ext cx="1444209" cy="2097816"/>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 name="Google Shape;195;p10"/>
          <p:cNvSpPr txBox="1"/>
          <p:nvPr/>
        </p:nvSpPr>
        <p:spPr>
          <a:xfrm>
            <a:off x="2362200" y="4189487"/>
            <a:ext cx="13844746" cy="1505220"/>
          </a:xfrm>
          <a:prstGeom prst="rect">
            <a:avLst/>
          </a:prstGeom>
          <a:noFill/>
          <a:ln>
            <a:noFill/>
          </a:ln>
        </p:spPr>
        <p:txBody>
          <a:bodyPr anchorCtr="0" anchor="t" bIns="0" lIns="0" spcFirstLastPara="1" rIns="0" wrap="square" tIns="0">
            <a:spAutoFit/>
          </a:bodyPr>
          <a:lstStyle/>
          <a:p>
            <a:pPr indent="0" lvl="0" marL="0" marR="0" rtl="0" algn="ctr">
              <a:lnSpc>
                <a:spcPct val="161000"/>
              </a:lnSpc>
              <a:spcBef>
                <a:spcPts val="0"/>
              </a:spcBef>
              <a:spcAft>
                <a:spcPts val="0"/>
              </a:spcAft>
              <a:buNone/>
            </a:pPr>
            <a:r>
              <a:rPr b="1" lang="es-MX" sz="8000">
                <a:solidFill>
                  <a:srgbClr val="BF0411"/>
                </a:solidFill>
                <a:latin typeface="Century Gothic"/>
                <a:ea typeface="Century Gothic"/>
                <a:cs typeface="Century Gothic"/>
                <a:sym typeface="Century Gothic"/>
              </a:rPr>
              <a:t>Contratación del año 2024</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1"/>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 name="Google Shape;201;p11"/>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 name="Google Shape;202;p11"/>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3" name="Google Shape;203;p11"/>
          <p:cNvSpPr txBox="1"/>
          <p:nvPr/>
        </p:nvSpPr>
        <p:spPr>
          <a:xfrm>
            <a:off x="609600" y="1260673"/>
            <a:ext cx="15468600" cy="830997"/>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3.Contratación del año 2024</a:t>
            </a:r>
            <a:endParaRPr/>
          </a:p>
        </p:txBody>
      </p:sp>
      <p:graphicFrame>
        <p:nvGraphicFramePr>
          <p:cNvPr id="204" name="Google Shape;204;p11"/>
          <p:cNvGraphicFramePr/>
          <p:nvPr/>
        </p:nvGraphicFramePr>
        <p:xfrm>
          <a:off x="2209800" y="3712187"/>
          <a:ext cx="3000000" cy="3000000"/>
        </p:xfrm>
        <a:graphic>
          <a:graphicData uri="http://schemas.openxmlformats.org/drawingml/2006/table">
            <a:tbl>
              <a:tblPr>
                <a:noFill/>
                <a:tableStyleId>{568E00D8-929E-4A2C-ACC9-A93B31E1D502}</a:tableStyleId>
              </a:tblPr>
              <a:tblGrid>
                <a:gridCol w="7224250"/>
                <a:gridCol w="6065050"/>
              </a:tblGrid>
              <a:tr h="416750">
                <a:tc>
                  <a:txBody>
                    <a:bodyPr/>
                    <a:lstStyle/>
                    <a:p>
                      <a:pPr indent="0" lvl="0" marL="0" marR="0" rtl="0" algn="ctr">
                        <a:spcBef>
                          <a:spcPts val="0"/>
                        </a:spcBef>
                        <a:spcAft>
                          <a:spcPts val="0"/>
                        </a:spcAft>
                        <a:buNone/>
                      </a:pPr>
                      <a:r>
                        <a:rPr lang="es-MX" sz="4400" u="none" cap="none" strike="noStrike">
                          <a:solidFill>
                            <a:schemeClr val="lt1"/>
                          </a:solidFill>
                          <a:latin typeface="Century Gothic"/>
                          <a:ea typeface="Century Gothic"/>
                          <a:cs typeface="Century Gothic"/>
                          <a:sym typeface="Century Gothic"/>
                        </a:rPr>
                        <a:t>Número de contratos celebrados</a:t>
                      </a:r>
                      <a:endParaRPr b="1" i="0" sz="44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lang="es-MX" sz="4400" u="none" cap="none" strike="noStrike">
                          <a:solidFill>
                            <a:schemeClr val="lt1"/>
                          </a:solidFill>
                          <a:latin typeface="Century Gothic"/>
                          <a:ea typeface="Century Gothic"/>
                          <a:cs typeface="Century Gothic"/>
                          <a:sym typeface="Century Gothic"/>
                        </a:rPr>
                        <a:t>Valor </a:t>
                      </a:r>
                      <a:endParaRPr b="1" i="0" sz="44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r h="374550">
                <a:tc>
                  <a:txBody>
                    <a:bodyPr/>
                    <a:lstStyle/>
                    <a:p>
                      <a:pPr indent="0" lvl="0" marL="0" marR="0" rtl="0" algn="ctr">
                        <a:spcBef>
                          <a:spcPts val="0"/>
                        </a:spcBef>
                        <a:spcAft>
                          <a:spcPts val="0"/>
                        </a:spcAft>
                        <a:buNone/>
                      </a:pPr>
                      <a:r>
                        <a:rPr lang="es-MX" sz="4400" u="none" cap="none" strike="noStrike">
                          <a:solidFill>
                            <a:schemeClr val="lt1"/>
                          </a:solidFill>
                          <a:latin typeface="Century Gothic"/>
                          <a:ea typeface="Century Gothic"/>
                          <a:cs typeface="Century Gothic"/>
                          <a:sym typeface="Century Gothic"/>
                        </a:rPr>
                        <a:t>111</a:t>
                      </a:r>
                      <a:endParaRPr b="0" i="0" sz="44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lang="es-MX" sz="4400" u="none" cap="none" strike="noStrike">
                          <a:solidFill>
                            <a:schemeClr val="lt1"/>
                          </a:solidFill>
                          <a:latin typeface="Century Gothic"/>
                          <a:ea typeface="Century Gothic"/>
                          <a:cs typeface="Century Gothic"/>
                          <a:sym typeface="Century Gothic"/>
                        </a:rPr>
                        <a:t>   $ 2.476.495.451 </a:t>
                      </a:r>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bl>
          </a:graphicData>
        </a:graphic>
      </p:graphicFrame>
      <p:sp>
        <p:nvSpPr>
          <p:cNvPr id="205" name="Google Shape;205;p11"/>
          <p:cNvSpPr txBox="1"/>
          <p:nvPr/>
        </p:nvSpPr>
        <p:spPr>
          <a:xfrm>
            <a:off x="4572000" y="5988342"/>
            <a:ext cx="10056573" cy="3003258"/>
          </a:xfrm>
          <a:prstGeom prst="rect">
            <a:avLst/>
          </a:prstGeom>
          <a:noFill/>
          <a:ln>
            <a:noFill/>
          </a:ln>
        </p:spPr>
        <p:txBody>
          <a:bodyPr anchorCtr="0" anchor="t" bIns="0" lIns="0" spcFirstLastPara="1" rIns="0" wrap="square" tIns="0">
            <a:spAutoFit/>
          </a:bodyPr>
          <a:lstStyle/>
          <a:p>
            <a:pPr indent="0" lvl="0" marL="0" marR="0" rtl="0" algn="just">
              <a:lnSpc>
                <a:spcPct val="198291"/>
              </a:lnSpc>
              <a:spcBef>
                <a:spcPts val="0"/>
              </a:spcBef>
              <a:spcAft>
                <a:spcPts val="0"/>
              </a:spcAft>
              <a:buNone/>
            </a:pPr>
            <a:r>
              <a:rPr b="1" lang="es-MX" sz="2400">
                <a:solidFill>
                  <a:srgbClr val="0B0C0C"/>
                </a:solidFill>
                <a:latin typeface="Century Gothic"/>
                <a:ea typeface="Century Gothic"/>
                <a:cs typeface="Century Gothic"/>
                <a:sym typeface="Century Gothic"/>
              </a:rPr>
              <a:t>Nota: Elaboración propia con base en SECOP. </a:t>
            </a:r>
            <a:endParaRPr/>
          </a:p>
          <a:p>
            <a:pPr indent="0" lvl="0" marL="0" marR="0" rtl="0" algn="just">
              <a:lnSpc>
                <a:spcPct val="198291"/>
              </a:lnSpc>
              <a:spcBef>
                <a:spcPts val="0"/>
              </a:spcBef>
              <a:spcAft>
                <a:spcPts val="0"/>
              </a:spcAft>
              <a:buNone/>
            </a:pPr>
            <a:r>
              <a:t/>
            </a:r>
            <a:endParaRPr b="1" sz="2400">
              <a:solidFill>
                <a:srgbClr val="0B0C0C"/>
              </a:solidFill>
              <a:latin typeface="Century Gothic"/>
              <a:ea typeface="Century Gothic"/>
              <a:cs typeface="Century Gothic"/>
              <a:sym typeface="Century Gothic"/>
            </a:endParaRPr>
          </a:p>
          <a:p>
            <a:pPr indent="0" lvl="0" marL="0" marR="0" rtl="0" algn="just">
              <a:lnSpc>
                <a:spcPct val="198291"/>
              </a:lnSpc>
              <a:spcBef>
                <a:spcPts val="0"/>
              </a:spcBef>
              <a:spcAft>
                <a:spcPts val="0"/>
              </a:spcAft>
              <a:buNone/>
            </a:pPr>
            <a:r>
              <a:t/>
            </a:r>
            <a:endParaRPr b="1" sz="2400">
              <a:solidFill>
                <a:srgbClr val="0B0C0C"/>
              </a:solidFill>
              <a:latin typeface="Century Gothic"/>
              <a:ea typeface="Century Gothic"/>
              <a:cs typeface="Century Gothic"/>
              <a:sym typeface="Century Gothic"/>
            </a:endParaRPr>
          </a:p>
          <a:p>
            <a:pPr indent="0" lvl="0" marL="0" marR="0" rtl="0" algn="just">
              <a:lnSpc>
                <a:spcPct val="198291"/>
              </a:lnSpc>
              <a:spcBef>
                <a:spcPts val="0"/>
              </a:spcBef>
              <a:spcAft>
                <a:spcPts val="0"/>
              </a:spcAft>
              <a:buNone/>
            </a:pPr>
            <a:r>
              <a:t/>
            </a:r>
            <a:endParaRPr b="1" sz="2400">
              <a:solidFill>
                <a:srgbClr val="0B0C0C"/>
              </a:solidFill>
              <a:latin typeface="Century Gothic"/>
              <a:ea typeface="Century Gothic"/>
              <a:cs typeface="Century Gothic"/>
              <a:sym typeface="Century Gothic"/>
            </a:endParaRPr>
          </a:p>
          <a:p>
            <a:pPr indent="0" lvl="0" marL="0" marR="0" rtl="0" algn="just">
              <a:lnSpc>
                <a:spcPct val="198291"/>
              </a:lnSpc>
              <a:spcBef>
                <a:spcPts val="0"/>
              </a:spcBef>
              <a:spcAft>
                <a:spcPts val="0"/>
              </a:spcAft>
              <a:buNone/>
            </a:pPr>
            <a:r>
              <a:rPr b="1" lang="es-MX" sz="2400">
                <a:solidFill>
                  <a:srgbClr val="0B0C0C"/>
                </a:solidFill>
                <a:latin typeface="Century Gothic"/>
                <a:ea typeface="Century Gothic"/>
                <a:cs typeface="Century Gothic"/>
                <a:sym typeface="Century Gothic"/>
              </a:rPr>
              <a: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2"/>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 name="Google Shape;211;p12"/>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 name="Google Shape;212;p12"/>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3" name="Google Shape;213;p12"/>
          <p:cNvSpPr txBox="1"/>
          <p:nvPr/>
        </p:nvSpPr>
        <p:spPr>
          <a:xfrm>
            <a:off x="609600" y="1260673"/>
            <a:ext cx="15468600" cy="830997"/>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3.Contratación del año 2024</a:t>
            </a:r>
            <a:endParaRPr/>
          </a:p>
        </p:txBody>
      </p:sp>
      <p:sp>
        <p:nvSpPr>
          <p:cNvPr id="214" name="Google Shape;214;p12"/>
          <p:cNvSpPr txBox="1"/>
          <p:nvPr/>
        </p:nvSpPr>
        <p:spPr>
          <a:xfrm>
            <a:off x="5122142" y="8267700"/>
            <a:ext cx="10056573" cy="3003258"/>
          </a:xfrm>
          <a:prstGeom prst="rect">
            <a:avLst/>
          </a:prstGeom>
          <a:noFill/>
          <a:ln>
            <a:noFill/>
          </a:ln>
        </p:spPr>
        <p:txBody>
          <a:bodyPr anchorCtr="0" anchor="t" bIns="0" lIns="0" spcFirstLastPara="1" rIns="0" wrap="square" tIns="0">
            <a:spAutoFit/>
          </a:bodyPr>
          <a:lstStyle/>
          <a:p>
            <a:pPr indent="0" lvl="0" marL="0" marR="0" rtl="0" algn="just">
              <a:lnSpc>
                <a:spcPct val="198291"/>
              </a:lnSpc>
              <a:spcBef>
                <a:spcPts val="0"/>
              </a:spcBef>
              <a:spcAft>
                <a:spcPts val="0"/>
              </a:spcAft>
              <a:buNone/>
            </a:pPr>
            <a:r>
              <a:rPr b="1" lang="es-MX" sz="2400">
                <a:solidFill>
                  <a:srgbClr val="0B0C0C"/>
                </a:solidFill>
                <a:latin typeface="Century Gothic"/>
                <a:ea typeface="Century Gothic"/>
                <a:cs typeface="Century Gothic"/>
                <a:sym typeface="Century Gothic"/>
              </a:rPr>
              <a:t>Nota: Elaboración propia con base en SECOP. </a:t>
            </a:r>
            <a:endParaRPr/>
          </a:p>
          <a:p>
            <a:pPr indent="0" lvl="0" marL="0" marR="0" rtl="0" algn="just">
              <a:lnSpc>
                <a:spcPct val="198291"/>
              </a:lnSpc>
              <a:spcBef>
                <a:spcPts val="0"/>
              </a:spcBef>
              <a:spcAft>
                <a:spcPts val="0"/>
              </a:spcAft>
              <a:buNone/>
            </a:pPr>
            <a:r>
              <a:t/>
            </a:r>
            <a:endParaRPr b="1" sz="2400">
              <a:solidFill>
                <a:srgbClr val="0B0C0C"/>
              </a:solidFill>
              <a:latin typeface="Century Gothic"/>
              <a:ea typeface="Century Gothic"/>
              <a:cs typeface="Century Gothic"/>
              <a:sym typeface="Century Gothic"/>
            </a:endParaRPr>
          </a:p>
          <a:p>
            <a:pPr indent="0" lvl="0" marL="0" marR="0" rtl="0" algn="just">
              <a:lnSpc>
                <a:spcPct val="198291"/>
              </a:lnSpc>
              <a:spcBef>
                <a:spcPts val="0"/>
              </a:spcBef>
              <a:spcAft>
                <a:spcPts val="0"/>
              </a:spcAft>
              <a:buNone/>
            </a:pPr>
            <a:r>
              <a:t/>
            </a:r>
            <a:endParaRPr b="1" sz="2400">
              <a:solidFill>
                <a:srgbClr val="0B0C0C"/>
              </a:solidFill>
              <a:latin typeface="Century Gothic"/>
              <a:ea typeface="Century Gothic"/>
              <a:cs typeface="Century Gothic"/>
              <a:sym typeface="Century Gothic"/>
            </a:endParaRPr>
          </a:p>
          <a:p>
            <a:pPr indent="0" lvl="0" marL="0" marR="0" rtl="0" algn="just">
              <a:lnSpc>
                <a:spcPct val="198291"/>
              </a:lnSpc>
              <a:spcBef>
                <a:spcPts val="0"/>
              </a:spcBef>
              <a:spcAft>
                <a:spcPts val="0"/>
              </a:spcAft>
              <a:buNone/>
            </a:pPr>
            <a:r>
              <a:t/>
            </a:r>
            <a:endParaRPr b="1" sz="2400">
              <a:solidFill>
                <a:srgbClr val="0B0C0C"/>
              </a:solidFill>
              <a:latin typeface="Century Gothic"/>
              <a:ea typeface="Century Gothic"/>
              <a:cs typeface="Century Gothic"/>
              <a:sym typeface="Century Gothic"/>
            </a:endParaRPr>
          </a:p>
          <a:p>
            <a:pPr indent="0" lvl="0" marL="0" marR="0" rtl="0" algn="just">
              <a:lnSpc>
                <a:spcPct val="198291"/>
              </a:lnSpc>
              <a:spcBef>
                <a:spcPts val="0"/>
              </a:spcBef>
              <a:spcAft>
                <a:spcPts val="0"/>
              </a:spcAft>
              <a:buNone/>
            </a:pPr>
            <a:r>
              <a:rPr b="1" lang="es-MX" sz="2400">
                <a:solidFill>
                  <a:srgbClr val="0B0C0C"/>
                </a:solidFill>
                <a:latin typeface="Century Gothic"/>
                <a:ea typeface="Century Gothic"/>
                <a:cs typeface="Century Gothic"/>
                <a:sym typeface="Century Gothic"/>
              </a:rPr>
              <a:t> </a:t>
            </a:r>
            <a:endParaRPr/>
          </a:p>
        </p:txBody>
      </p:sp>
      <p:graphicFrame>
        <p:nvGraphicFramePr>
          <p:cNvPr id="215" name="Google Shape;215;p12"/>
          <p:cNvGraphicFramePr/>
          <p:nvPr/>
        </p:nvGraphicFramePr>
        <p:xfrm>
          <a:off x="1173642" y="2306698"/>
          <a:ext cx="15056958" cy="5879372"/>
        </p:xfrm>
        <a:graphic>
          <a:graphicData uri="http://schemas.openxmlformats.org/drawingml/2006/chart">
            <c:chart r:id="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3"/>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p13"/>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 name="Google Shape;222;p13"/>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 name="Google Shape;223;p13"/>
          <p:cNvSpPr txBox="1"/>
          <p:nvPr/>
        </p:nvSpPr>
        <p:spPr>
          <a:xfrm>
            <a:off x="-914400" y="613271"/>
            <a:ext cx="1546860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4800">
                <a:solidFill>
                  <a:srgbClr val="BF0411"/>
                </a:solidFill>
                <a:latin typeface="Century Gothic"/>
                <a:ea typeface="Century Gothic"/>
                <a:cs typeface="Century Gothic"/>
                <a:sym typeface="Century Gothic"/>
              </a:rPr>
              <a:t>3.Contratación del año 2024</a:t>
            </a:r>
            <a:endParaRPr/>
          </a:p>
        </p:txBody>
      </p:sp>
      <p:sp>
        <p:nvSpPr>
          <p:cNvPr id="224" name="Google Shape;224;p13"/>
          <p:cNvSpPr txBox="1"/>
          <p:nvPr/>
        </p:nvSpPr>
        <p:spPr>
          <a:xfrm>
            <a:off x="3352800" y="8060867"/>
            <a:ext cx="12573000" cy="236782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2000">
                <a:solidFill>
                  <a:srgbClr val="0B0C0C"/>
                </a:solidFill>
                <a:latin typeface="Century Gothic"/>
                <a:ea typeface="Century Gothic"/>
                <a:cs typeface="Century Gothic"/>
                <a:sym typeface="Century Gothic"/>
              </a:rPr>
              <a:t>Nota: Elaboración propia con base en SECOP.() Porcentaje de recursos destinados con respecto al valor total contratado por la entidad</a:t>
            </a:r>
            <a:endParaRPr/>
          </a:p>
          <a:p>
            <a:pPr indent="0" lvl="0" marL="0" marR="0" rtl="0" algn="ctr">
              <a:lnSpc>
                <a:spcPct val="237950"/>
              </a:lnSpc>
              <a:spcBef>
                <a:spcPts val="0"/>
              </a:spcBef>
              <a:spcAft>
                <a:spcPts val="0"/>
              </a:spcAft>
              <a:buNone/>
            </a:pPr>
            <a:r>
              <a:t/>
            </a:r>
            <a:endParaRPr b="1" sz="2000">
              <a:solidFill>
                <a:srgbClr val="0B0C0C"/>
              </a:solidFill>
              <a:latin typeface="Century Gothic"/>
              <a:ea typeface="Century Gothic"/>
              <a:cs typeface="Century Gothic"/>
              <a:sym typeface="Century Gothic"/>
            </a:endParaRPr>
          </a:p>
          <a:p>
            <a:pPr indent="0" lvl="0" marL="0" marR="0" rtl="0" algn="ctr">
              <a:lnSpc>
                <a:spcPct val="237950"/>
              </a:lnSpc>
              <a:spcBef>
                <a:spcPts val="0"/>
              </a:spcBef>
              <a:spcAft>
                <a:spcPts val="0"/>
              </a:spcAft>
              <a:buNone/>
            </a:pPr>
            <a:r>
              <a:t/>
            </a:r>
            <a:endParaRPr b="1" sz="2000">
              <a:solidFill>
                <a:srgbClr val="0B0C0C"/>
              </a:solidFill>
              <a:latin typeface="Century Gothic"/>
              <a:ea typeface="Century Gothic"/>
              <a:cs typeface="Century Gothic"/>
              <a:sym typeface="Century Gothic"/>
            </a:endParaRPr>
          </a:p>
          <a:p>
            <a:pPr indent="0" lvl="0" marL="0" marR="0" rtl="0" algn="ctr">
              <a:lnSpc>
                <a:spcPct val="237950"/>
              </a:lnSpc>
              <a:spcBef>
                <a:spcPts val="0"/>
              </a:spcBef>
              <a:spcAft>
                <a:spcPts val="0"/>
              </a:spcAft>
              <a:buNone/>
            </a:pPr>
            <a:r>
              <a:rPr b="1" lang="es-MX" sz="2000">
                <a:solidFill>
                  <a:srgbClr val="0B0C0C"/>
                </a:solidFill>
                <a:latin typeface="Century Gothic"/>
                <a:ea typeface="Century Gothic"/>
                <a:cs typeface="Century Gothic"/>
                <a:sym typeface="Century Gothic"/>
              </a:rPr>
              <a:t> </a:t>
            </a:r>
            <a:endParaRPr/>
          </a:p>
        </p:txBody>
      </p:sp>
      <p:graphicFrame>
        <p:nvGraphicFramePr>
          <p:cNvPr id="225" name="Google Shape;225;p13"/>
          <p:cNvGraphicFramePr/>
          <p:nvPr/>
        </p:nvGraphicFramePr>
        <p:xfrm>
          <a:off x="-152401" y="1320540"/>
          <a:ext cx="9296401" cy="6566160"/>
        </p:xfrm>
        <a:graphic>
          <a:graphicData uri="http://schemas.openxmlformats.org/drawingml/2006/chart">
            <c:chart r:id="rId5"/>
          </a:graphicData>
        </a:graphic>
      </p:graphicFrame>
      <p:graphicFrame>
        <p:nvGraphicFramePr>
          <p:cNvPr id="226" name="Google Shape;226;p13"/>
          <p:cNvGraphicFramePr/>
          <p:nvPr/>
        </p:nvGraphicFramePr>
        <p:xfrm>
          <a:off x="8534400" y="1491758"/>
          <a:ext cx="8305800" cy="6454817"/>
        </p:xfrm>
        <a:graphic>
          <a:graphicData uri="http://schemas.openxmlformats.org/drawingml/2006/chart">
            <c:chart r:id="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4"/>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14"/>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3" name="Google Shape;233;p14"/>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4" name="Google Shape;234;p14"/>
          <p:cNvSpPr txBox="1"/>
          <p:nvPr/>
        </p:nvSpPr>
        <p:spPr>
          <a:xfrm>
            <a:off x="-914400" y="613271"/>
            <a:ext cx="1546860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4800">
                <a:solidFill>
                  <a:srgbClr val="BF0411"/>
                </a:solidFill>
                <a:latin typeface="Century Gothic"/>
                <a:ea typeface="Century Gothic"/>
                <a:cs typeface="Century Gothic"/>
                <a:sym typeface="Century Gothic"/>
              </a:rPr>
              <a:t>3.Contratación del año 2024</a:t>
            </a:r>
            <a:endParaRPr/>
          </a:p>
        </p:txBody>
      </p:sp>
      <p:sp>
        <p:nvSpPr>
          <p:cNvPr id="235" name="Google Shape;235;p14"/>
          <p:cNvSpPr txBox="1"/>
          <p:nvPr/>
        </p:nvSpPr>
        <p:spPr>
          <a:xfrm>
            <a:off x="3238500" y="8389488"/>
            <a:ext cx="12573000" cy="236782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2000">
                <a:solidFill>
                  <a:srgbClr val="0B0C0C"/>
                </a:solidFill>
                <a:latin typeface="Century Gothic"/>
                <a:ea typeface="Century Gothic"/>
                <a:cs typeface="Century Gothic"/>
                <a:sym typeface="Century Gothic"/>
              </a:rPr>
              <a:t>Nota: Elaboración propia con base en SECOP.() Porcentaje de recursos destinados con respecto al valor total contratado por la entidad</a:t>
            </a:r>
            <a:endParaRPr/>
          </a:p>
          <a:p>
            <a:pPr indent="0" lvl="0" marL="0" marR="0" rtl="0" algn="ctr">
              <a:lnSpc>
                <a:spcPct val="237950"/>
              </a:lnSpc>
              <a:spcBef>
                <a:spcPts val="0"/>
              </a:spcBef>
              <a:spcAft>
                <a:spcPts val="0"/>
              </a:spcAft>
              <a:buNone/>
            </a:pPr>
            <a:r>
              <a:t/>
            </a:r>
            <a:endParaRPr b="1" sz="2000">
              <a:solidFill>
                <a:srgbClr val="0B0C0C"/>
              </a:solidFill>
              <a:latin typeface="Century Gothic"/>
              <a:ea typeface="Century Gothic"/>
              <a:cs typeface="Century Gothic"/>
              <a:sym typeface="Century Gothic"/>
            </a:endParaRPr>
          </a:p>
          <a:p>
            <a:pPr indent="0" lvl="0" marL="0" marR="0" rtl="0" algn="ctr">
              <a:lnSpc>
                <a:spcPct val="237950"/>
              </a:lnSpc>
              <a:spcBef>
                <a:spcPts val="0"/>
              </a:spcBef>
              <a:spcAft>
                <a:spcPts val="0"/>
              </a:spcAft>
              <a:buNone/>
            </a:pPr>
            <a:r>
              <a:t/>
            </a:r>
            <a:endParaRPr b="1" sz="2000">
              <a:solidFill>
                <a:srgbClr val="0B0C0C"/>
              </a:solidFill>
              <a:latin typeface="Century Gothic"/>
              <a:ea typeface="Century Gothic"/>
              <a:cs typeface="Century Gothic"/>
              <a:sym typeface="Century Gothic"/>
            </a:endParaRPr>
          </a:p>
          <a:p>
            <a:pPr indent="0" lvl="0" marL="0" marR="0" rtl="0" algn="ctr">
              <a:lnSpc>
                <a:spcPct val="237950"/>
              </a:lnSpc>
              <a:spcBef>
                <a:spcPts val="0"/>
              </a:spcBef>
              <a:spcAft>
                <a:spcPts val="0"/>
              </a:spcAft>
              <a:buNone/>
            </a:pPr>
            <a:r>
              <a:rPr b="1" lang="es-MX" sz="2000">
                <a:solidFill>
                  <a:srgbClr val="0B0C0C"/>
                </a:solidFill>
                <a:latin typeface="Century Gothic"/>
                <a:ea typeface="Century Gothic"/>
                <a:cs typeface="Century Gothic"/>
                <a:sym typeface="Century Gothic"/>
              </a:rPr>
              <a:t> </a:t>
            </a:r>
            <a:endParaRPr/>
          </a:p>
        </p:txBody>
      </p:sp>
      <p:graphicFrame>
        <p:nvGraphicFramePr>
          <p:cNvPr id="236" name="Google Shape;236;p14"/>
          <p:cNvGraphicFramePr/>
          <p:nvPr/>
        </p:nvGraphicFramePr>
        <p:xfrm>
          <a:off x="-833438" y="1521429"/>
          <a:ext cx="10358438" cy="6539438"/>
        </p:xfrm>
        <a:graphic>
          <a:graphicData uri="http://schemas.openxmlformats.org/drawingml/2006/chart">
            <c:chart r:id="rId5"/>
          </a:graphicData>
        </a:graphic>
      </p:graphicFrame>
      <p:graphicFrame>
        <p:nvGraphicFramePr>
          <p:cNvPr id="237" name="Google Shape;237;p14"/>
          <p:cNvGraphicFramePr/>
          <p:nvPr/>
        </p:nvGraphicFramePr>
        <p:xfrm>
          <a:off x="8915400" y="1856813"/>
          <a:ext cx="8067675" cy="6030505"/>
        </p:xfrm>
        <a:graphic>
          <a:graphicData uri="http://schemas.openxmlformats.org/drawingml/2006/chart">
            <c:chart r:id="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5"/>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3" name="Google Shape;243;p15"/>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 name="Google Shape;244;p15"/>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 name="Google Shape;245;p15"/>
          <p:cNvSpPr txBox="1"/>
          <p:nvPr/>
        </p:nvSpPr>
        <p:spPr>
          <a:xfrm>
            <a:off x="-845695" y="646926"/>
            <a:ext cx="1546860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4800">
                <a:solidFill>
                  <a:srgbClr val="BF0411"/>
                </a:solidFill>
                <a:latin typeface="Century Gothic"/>
                <a:ea typeface="Century Gothic"/>
                <a:cs typeface="Century Gothic"/>
                <a:sym typeface="Century Gothic"/>
              </a:rPr>
              <a:t>3.Contratación del año 2024</a:t>
            </a:r>
            <a:endParaRPr/>
          </a:p>
        </p:txBody>
      </p:sp>
      <p:sp>
        <p:nvSpPr>
          <p:cNvPr id="246" name="Google Shape;246;p15"/>
          <p:cNvSpPr txBox="1"/>
          <p:nvPr/>
        </p:nvSpPr>
        <p:spPr>
          <a:xfrm>
            <a:off x="3165223" y="9241903"/>
            <a:ext cx="12573000" cy="206665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2000">
                <a:solidFill>
                  <a:srgbClr val="0B0C0C"/>
                </a:solidFill>
                <a:latin typeface="Century Gothic"/>
                <a:ea typeface="Century Gothic"/>
                <a:cs typeface="Century Gothic"/>
                <a:sym typeface="Century Gothic"/>
              </a:rPr>
              <a:t>Nota: Elaboración propia con base en SECOP.() Número de contratos celebrados</a:t>
            </a:r>
            <a:endParaRPr/>
          </a:p>
          <a:p>
            <a:pPr indent="0" lvl="0" marL="0" marR="0" rtl="0" algn="ctr">
              <a:lnSpc>
                <a:spcPct val="237950"/>
              </a:lnSpc>
              <a:spcBef>
                <a:spcPts val="0"/>
              </a:spcBef>
              <a:spcAft>
                <a:spcPts val="0"/>
              </a:spcAft>
              <a:buNone/>
            </a:pPr>
            <a:r>
              <a:t/>
            </a:r>
            <a:endParaRPr b="1" sz="2000">
              <a:solidFill>
                <a:srgbClr val="0B0C0C"/>
              </a:solidFill>
              <a:latin typeface="Century Gothic"/>
              <a:ea typeface="Century Gothic"/>
              <a:cs typeface="Century Gothic"/>
              <a:sym typeface="Century Gothic"/>
            </a:endParaRPr>
          </a:p>
          <a:p>
            <a:pPr indent="0" lvl="0" marL="0" marR="0" rtl="0" algn="ctr">
              <a:lnSpc>
                <a:spcPct val="237950"/>
              </a:lnSpc>
              <a:spcBef>
                <a:spcPts val="0"/>
              </a:spcBef>
              <a:spcAft>
                <a:spcPts val="0"/>
              </a:spcAft>
              <a:buNone/>
            </a:pPr>
            <a:r>
              <a:t/>
            </a:r>
            <a:endParaRPr b="1" sz="2000">
              <a:solidFill>
                <a:srgbClr val="0B0C0C"/>
              </a:solidFill>
              <a:latin typeface="Century Gothic"/>
              <a:ea typeface="Century Gothic"/>
              <a:cs typeface="Century Gothic"/>
              <a:sym typeface="Century Gothic"/>
            </a:endParaRPr>
          </a:p>
          <a:p>
            <a:pPr indent="0" lvl="0" marL="0" marR="0" rtl="0" algn="ctr">
              <a:lnSpc>
                <a:spcPct val="237950"/>
              </a:lnSpc>
              <a:spcBef>
                <a:spcPts val="0"/>
              </a:spcBef>
              <a:spcAft>
                <a:spcPts val="0"/>
              </a:spcAft>
              <a:buNone/>
            </a:pPr>
            <a:r>
              <a:rPr b="1" lang="es-MX" sz="2000">
                <a:solidFill>
                  <a:srgbClr val="0B0C0C"/>
                </a:solidFill>
                <a:latin typeface="Century Gothic"/>
                <a:ea typeface="Century Gothic"/>
                <a:cs typeface="Century Gothic"/>
                <a:sym typeface="Century Gothic"/>
              </a:rPr>
              <a:t> </a:t>
            </a:r>
            <a:endParaRPr/>
          </a:p>
        </p:txBody>
      </p:sp>
      <p:sp>
        <p:nvSpPr>
          <p:cNvPr id="247" name="Google Shape;247;p15"/>
          <p:cNvSpPr txBox="1"/>
          <p:nvPr/>
        </p:nvSpPr>
        <p:spPr>
          <a:xfrm>
            <a:off x="-685800" y="1439827"/>
            <a:ext cx="16535400" cy="580672"/>
          </a:xfrm>
          <a:prstGeom prst="rect">
            <a:avLst/>
          </a:prstGeom>
          <a:noFill/>
          <a:ln>
            <a:noFill/>
          </a:ln>
        </p:spPr>
        <p:txBody>
          <a:bodyPr anchorCtr="0" anchor="t" bIns="0" lIns="0" spcFirstLastPara="1" rIns="0" wrap="square" tIns="0">
            <a:spAutoFit/>
          </a:bodyPr>
          <a:lstStyle/>
          <a:p>
            <a:pPr indent="0" lvl="0" marL="0" marR="0" rtl="0" algn="ctr">
              <a:lnSpc>
                <a:spcPct val="132194"/>
              </a:lnSpc>
              <a:spcBef>
                <a:spcPts val="0"/>
              </a:spcBef>
              <a:spcAft>
                <a:spcPts val="0"/>
              </a:spcAft>
              <a:buNone/>
            </a:pPr>
            <a:r>
              <a:rPr b="1" lang="es-MX" sz="3600">
                <a:solidFill>
                  <a:srgbClr val="0B0C0C"/>
                </a:solidFill>
                <a:latin typeface="Century Gothic"/>
                <a:ea typeface="Century Gothic"/>
                <a:cs typeface="Century Gothic"/>
                <a:sym typeface="Century Gothic"/>
              </a:rPr>
              <a:t>Contratación Directa </a:t>
            </a:r>
            <a:endParaRPr/>
          </a:p>
        </p:txBody>
      </p:sp>
      <p:graphicFrame>
        <p:nvGraphicFramePr>
          <p:cNvPr id="248" name="Google Shape;248;p15"/>
          <p:cNvGraphicFramePr/>
          <p:nvPr/>
        </p:nvGraphicFramePr>
        <p:xfrm>
          <a:off x="1333614" y="2074640"/>
          <a:ext cx="3000000" cy="3000000"/>
        </p:xfrm>
        <a:graphic>
          <a:graphicData uri="http://schemas.openxmlformats.org/drawingml/2006/table">
            <a:tbl>
              <a:tblPr>
                <a:noFill/>
                <a:tableStyleId>{568E00D8-929E-4A2C-ACC9-A93B31E1D502}</a:tableStyleId>
              </a:tblPr>
              <a:tblGrid>
                <a:gridCol w="7010400"/>
                <a:gridCol w="6278900"/>
              </a:tblGrid>
              <a:tr h="416750">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Número de contratos celebrados</a:t>
                      </a:r>
                      <a:endParaRPr b="1"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0411"/>
                    </a:solidFill>
                  </a:tcPr>
                </a:tc>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Valor </a:t>
                      </a:r>
                      <a:endParaRPr b="1"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0411"/>
                    </a:solidFill>
                  </a:tcPr>
                </a:tc>
              </a:tr>
              <a:tr h="374550">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107</a:t>
                      </a:r>
                      <a:endParaRPr b="0"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0411"/>
                    </a:solidFill>
                  </a:tcPr>
                </a:tc>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  $ 1.053.938.439</a:t>
                      </a:r>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0411"/>
                    </a:solidFill>
                  </a:tcPr>
                </a:tc>
              </a:tr>
            </a:tbl>
          </a:graphicData>
        </a:graphic>
      </p:graphicFrame>
      <p:graphicFrame>
        <p:nvGraphicFramePr>
          <p:cNvPr id="249" name="Google Shape;249;p15"/>
          <p:cNvGraphicFramePr/>
          <p:nvPr/>
        </p:nvGraphicFramePr>
        <p:xfrm>
          <a:off x="10983263" y="4298531"/>
          <a:ext cx="3000000" cy="3000000"/>
        </p:xfrm>
        <a:graphic>
          <a:graphicData uri="http://schemas.openxmlformats.org/drawingml/2006/table">
            <a:tbl>
              <a:tblPr>
                <a:noFill/>
                <a:tableStyleId>{4C6EA8DE-A713-4497-B6AB-BFFAF4CB307A}</a:tableStyleId>
              </a:tblPr>
              <a:tblGrid>
                <a:gridCol w="2520650"/>
                <a:gridCol w="2435000"/>
                <a:gridCol w="1994500"/>
              </a:tblGrid>
              <a:tr h="860575">
                <a:tc>
                  <a:txBody>
                    <a:bodyPr/>
                    <a:lstStyle/>
                    <a:p>
                      <a:pPr indent="0" lvl="0" marL="0" marR="0" rtl="0" algn="ctr">
                        <a:spcBef>
                          <a:spcPts val="0"/>
                        </a:spcBef>
                        <a:spcAft>
                          <a:spcPts val="0"/>
                        </a:spcAft>
                        <a:buNone/>
                      </a:pPr>
                      <a:r>
                        <a:rPr b="0" i="0" lang="es-MX" sz="2000" u="none" cap="none" strike="noStrike">
                          <a:solidFill>
                            <a:schemeClr val="lt1"/>
                          </a:solidFill>
                          <a:latin typeface="Century Gothic"/>
                          <a:ea typeface="Century Gothic"/>
                          <a:cs typeface="Century Gothic"/>
                          <a:sym typeface="Century Gothic"/>
                        </a:rPr>
                        <a:t>Tipo de contrato</a:t>
                      </a:r>
                      <a:endParaRPr b="1" i="0" sz="2000" u="none" cap="none" strike="noStrike">
                        <a:solidFill>
                          <a:schemeClr val="lt1"/>
                        </a:solidFill>
                        <a:latin typeface="Century Gothic"/>
                        <a:ea typeface="Century Gothic"/>
                        <a:cs typeface="Century Gothic"/>
                        <a:sym typeface="Century Gothic"/>
                      </a:endParaRPr>
                    </a:p>
                  </a:txBody>
                  <a:tcPr marT="7625" marB="0" marR="7625" marL="7625" anchor="ctr">
                    <a:solidFill>
                      <a:srgbClr val="30A2C7"/>
                    </a:solidFill>
                  </a:tcPr>
                </a:tc>
                <a:tc>
                  <a:txBody>
                    <a:bodyPr/>
                    <a:lstStyle/>
                    <a:p>
                      <a:pPr indent="0" lvl="0" marL="0" marR="0" rtl="0" algn="ctr">
                        <a:spcBef>
                          <a:spcPts val="0"/>
                        </a:spcBef>
                        <a:spcAft>
                          <a:spcPts val="0"/>
                        </a:spcAft>
                        <a:buNone/>
                      </a:pPr>
                      <a:r>
                        <a:rPr b="0" i="0" lang="es-MX" sz="2000" u="none" cap="none" strike="noStrike">
                          <a:solidFill>
                            <a:schemeClr val="lt1"/>
                          </a:solidFill>
                          <a:latin typeface="Century Gothic"/>
                          <a:ea typeface="Century Gothic"/>
                          <a:cs typeface="Century Gothic"/>
                          <a:sym typeface="Century Gothic"/>
                        </a:rPr>
                        <a:t>N° de contratos </a:t>
                      </a:r>
                      <a:endParaRPr/>
                    </a:p>
                  </a:txBody>
                  <a:tcPr marT="7625" marB="0" marR="7625" marL="7625" anchor="ctr">
                    <a:solidFill>
                      <a:srgbClr val="30A2C7"/>
                    </a:solidFill>
                  </a:tcPr>
                </a:tc>
                <a:tc>
                  <a:txBody>
                    <a:bodyPr/>
                    <a:lstStyle/>
                    <a:p>
                      <a:pPr indent="0" lvl="0" marL="0" marR="0" rtl="0" algn="ctr">
                        <a:spcBef>
                          <a:spcPts val="0"/>
                        </a:spcBef>
                        <a:spcAft>
                          <a:spcPts val="0"/>
                        </a:spcAft>
                        <a:buNone/>
                      </a:pPr>
                      <a:r>
                        <a:rPr b="0" i="0" lang="es-MX" sz="2000" u="none" cap="none" strike="noStrike">
                          <a:solidFill>
                            <a:schemeClr val="lt1"/>
                          </a:solidFill>
                          <a:latin typeface="Century Gothic"/>
                          <a:ea typeface="Century Gothic"/>
                          <a:cs typeface="Century Gothic"/>
                          <a:sym typeface="Century Gothic"/>
                        </a:rPr>
                        <a:t>Valor ($)</a:t>
                      </a:r>
                      <a:endParaRPr/>
                    </a:p>
                  </a:txBody>
                  <a:tcPr marT="7625" marB="0" marR="7625" marL="7625" anchor="ctr">
                    <a:solidFill>
                      <a:srgbClr val="30A2C7"/>
                    </a:solidFill>
                  </a:tcPr>
                </a:tc>
              </a:tr>
              <a:tr h="860575">
                <a:tc>
                  <a:txBody>
                    <a:bodyPr/>
                    <a:lstStyle/>
                    <a:p>
                      <a:pPr indent="0" lvl="0" marL="0" marR="0" rtl="0" algn="ctr">
                        <a:spcBef>
                          <a:spcPts val="0"/>
                        </a:spcBef>
                        <a:spcAft>
                          <a:spcPts val="0"/>
                        </a:spcAft>
                        <a:buNone/>
                      </a:pPr>
                      <a:r>
                        <a:rPr lang="es-MX" sz="1800" u="none" cap="none" strike="noStrike">
                          <a:solidFill>
                            <a:schemeClr val="lt1"/>
                          </a:solidFill>
                          <a:latin typeface="Century Gothic"/>
                          <a:ea typeface="Century Gothic"/>
                          <a:cs typeface="Century Gothic"/>
                          <a:sym typeface="Century Gothic"/>
                        </a:rPr>
                        <a:t>Contratos de prestación de servicios </a:t>
                      </a:r>
                      <a:endParaRPr b="1" i="0" sz="1800" u="none" cap="none" strike="noStrike">
                        <a:solidFill>
                          <a:schemeClr val="lt1"/>
                        </a:solidFill>
                        <a:latin typeface="Century Gothic"/>
                        <a:ea typeface="Century Gothic"/>
                        <a:cs typeface="Century Gothic"/>
                        <a:sym typeface="Century Gothic"/>
                      </a:endParaRPr>
                    </a:p>
                  </a:txBody>
                  <a:tcPr marT="7625" marB="0" marR="7625" marL="7625" anchor="ctr">
                    <a:solidFill>
                      <a:srgbClr val="30A2C7"/>
                    </a:solidFill>
                  </a:tcPr>
                </a:tc>
                <a:tc>
                  <a:txBody>
                    <a:bodyPr/>
                    <a:lstStyle/>
                    <a:p>
                      <a:pPr indent="0" lvl="0" marL="0" marR="0" rtl="0" algn="ctr">
                        <a:spcBef>
                          <a:spcPts val="0"/>
                        </a:spcBef>
                        <a:spcAft>
                          <a:spcPts val="0"/>
                        </a:spcAft>
                        <a:buNone/>
                      </a:pPr>
                      <a:r>
                        <a:rPr b="0" i="0" lang="es-MX" sz="2000" u="none" cap="none" strike="noStrike">
                          <a:solidFill>
                            <a:schemeClr val="lt1"/>
                          </a:solidFill>
                          <a:latin typeface="Century Gothic"/>
                          <a:ea typeface="Century Gothic"/>
                          <a:cs typeface="Century Gothic"/>
                          <a:sym typeface="Century Gothic"/>
                        </a:rPr>
                        <a:t>106</a:t>
                      </a:r>
                      <a:endParaRPr/>
                    </a:p>
                  </a:txBody>
                  <a:tcPr marT="7625" marB="0" marR="7625" marL="7625" anchor="ctr">
                    <a:solidFill>
                      <a:srgbClr val="30A2C7"/>
                    </a:solidFill>
                  </a:tcPr>
                </a:tc>
                <a:tc>
                  <a:txBody>
                    <a:bodyPr/>
                    <a:lstStyle/>
                    <a:p>
                      <a:pPr indent="0" lvl="0" marL="0" marR="0" rtl="0" algn="ctr">
                        <a:spcBef>
                          <a:spcPts val="0"/>
                        </a:spcBef>
                        <a:spcAft>
                          <a:spcPts val="0"/>
                        </a:spcAft>
                        <a:buNone/>
                      </a:pPr>
                      <a:r>
                        <a:rPr lang="es-MX" sz="2000" u="none" cap="none" strike="noStrike">
                          <a:solidFill>
                            <a:schemeClr val="lt1"/>
                          </a:solidFill>
                          <a:latin typeface="Century Gothic"/>
                          <a:ea typeface="Century Gothic"/>
                          <a:cs typeface="Century Gothic"/>
                          <a:sym typeface="Century Gothic"/>
                        </a:rPr>
                        <a:t> 990.471.773  </a:t>
                      </a:r>
                      <a:endParaRPr/>
                    </a:p>
                  </a:txBody>
                  <a:tcPr marT="7625" marB="0" marR="7625" marL="7625" anchor="ctr">
                    <a:solidFill>
                      <a:srgbClr val="30A2C7"/>
                    </a:solidFill>
                  </a:tcPr>
                </a:tc>
              </a:tr>
              <a:tr h="860575">
                <a:tc>
                  <a:txBody>
                    <a:bodyPr/>
                    <a:lstStyle/>
                    <a:p>
                      <a:pPr indent="0" lvl="0" marL="0" marR="0" rtl="0" algn="ctr">
                        <a:spcBef>
                          <a:spcPts val="0"/>
                        </a:spcBef>
                        <a:spcAft>
                          <a:spcPts val="0"/>
                        </a:spcAft>
                        <a:buNone/>
                      </a:pPr>
                      <a:r>
                        <a:rPr lang="es-MX" sz="1800" u="none" cap="none" strike="noStrike">
                          <a:solidFill>
                            <a:schemeClr val="lt1"/>
                          </a:solidFill>
                          <a:latin typeface="Century Gothic"/>
                          <a:ea typeface="Century Gothic"/>
                          <a:cs typeface="Century Gothic"/>
                          <a:sym typeface="Century Gothic"/>
                        </a:rPr>
                        <a:t>Personas contratadas por prestación de servicios  </a:t>
                      </a:r>
                      <a:endParaRPr b="1" i="0" sz="1800" u="none" cap="none" strike="noStrike">
                        <a:solidFill>
                          <a:schemeClr val="lt1"/>
                        </a:solidFill>
                        <a:latin typeface="Century Gothic"/>
                        <a:ea typeface="Century Gothic"/>
                        <a:cs typeface="Century Gothic"/>
                        <a:sym typeface="Century Gothic"/>
                      </a:endParaRPr>
                    </a:p>
                  </a:txBody>
                  <a:tcPr marT="7625" marB="0" marR="7625" marL="7625" anchor="ctr">
                    <a:solidFill>
                      <a:srgbClr val="30A2C7"/>
                    </a:solidFill>
                  </a:tcPr>
                </a:tc>
                <a:tc>
                  <a:txBody>
                    <a:bodyPr/>
                    <a:lstStyle/>
                    <a:p>
                      <a:pPr indent="0" lvl="0" marL="0" marR="0" rtl="0" algn="ctr">
                        <a:spcBef>
                          <a:spcPts val="0"/>
                        </a:spcBef>
                        <a:spcAft>
                          <a:spcPts val="0"/>
                        </a:spcAft>
                        <a:buNone/>
                      </a:pPr>
                      <a:r>
                        <a:rPr lang="es-MX" sz="2000" u="none" cap="none" strike="noStrike">
                          <a:solidFill>
                            <a:schemeClr val="lt1"/>
                          </a:solidFill>
                          <a:latin typeface="Century Gothic"/>
                          <a:ea typeface="Century Gothic"/>
                          <a:cs typeface="Century Gothic"/>
                          <a:sym typeface="Century Gothic"/>
                        </a:rPr>
                        <a:t>106</a:t>
                      </a:r>
                      <a:endParaRPr b="0" i="0" sz="2000" u="none" cap="none" strike="noStrike">
                        <a:solidFill>
                          <a:schemeClr val="lt1"/>
                        </a:solidFill>
                        <a:latin typeface="Century Gothic"/>
                        <a:ea typeface="Century Gothic"/>
                        <a:cs typeface="Century Gothic"/>
                        <a:sym typeface="Century Gothic"/>
                      </a:endParaRPr>
                    </a:p>
                  </a:txBody>
                  <a:tcPr marT="7625" marB="0" marR="7625" marL="7625" anchor="ctr">
                    <a:solidFill>
                      <a:srgbClr val="30A2C7"/>
                    </a:solidFill>
                  </a:tcPr>
                </a:tc>
                <a:tc>
                  <a:txBody>
                    <a:bodyPr/>
                    <a:lstStyle/>
                    <a:p>
                      <a:pPr indent="0" lvl="0" marL="0" marR="0" rtl="0" algn="ctr">
                        <a:spcBef>
                          <a:spcPts val="0"/>
                        </a:spcBef>
                        <a:spcAft>
                          <a:spcPts val="0"/>
                        </a:spcAft>
                        <a:buNone/>
                      </a:pPr>
                      <a:r>
                        <a:rPr lang="es-MX" sz="2000" u="none" cap="none" strike="noStrike">
                          <a:solidFill>
                            <a:schemeClr val="lt1"/>
                          </a:solidFill>
                          <a:latin typeface="Century Gothic"/>
                          <a:ea typeface="Century Gothic"/>
                          <a:cs typeface="Century Gothic"/>
                          <a:sym typeface="Century Gothic"/>
                        </a:rPr>
                        <a:t>  990.471.773 </a:t>
                      </a:r>
                      <a:endParaRPr/>
                    </a:p>
                  </a:txBody>
                  <a:tcPr marT="7625" marB="0" marR="7625" marL="7625" anchor="ctr">
                    <a:solidFill>
                      <a:srgbClr val="30A2C7"/>
                    </a:solidFill>
                  </a:tcPr>
                </a:tc>
              </a:tr>
            </a:tbl>
          </a:graphicData>
        </a:graphic>
      </p:graphicFrame>
      <p:cxnSp>
        <p:nvCxnSpPr>
          <p:cNvPr id="250" name="Google Shape;250;p15"/>
          <p:cNvCxnSpPr/>
          <p:nvPr/>
        </p:nvCxnSpPr>
        <p:spPr>
          <a:xfrm flipH="1" rot="10800000">
            <a:off x="8054961" y="5550846"/>
            <a:ext cx="2535600" cy="1166700"/>
          </a:xfrm>
          <a:prstGeom prst="bentConnector3">
            <a:avLst>
              <a:gd fmla="val 50000" name="adj1"/>
            </a:avLst>
          </a:prstGeom>
          <a:noFill/>
          <a:ln cap="flat" cmpd="sng" w="104775">
            <a:solidFill>
              <a:srgbClr val="BF0411"/>
            </a:solidFill>
            <a:prstDash val="solid"/>
            <a:round/>
            <a:headEnd len="sm" w="sm" type="none"/>
            <a:tailEnd len="med" w="med" type="triangle"/>
          </a:ln>
          <a:effectLst>
            <a:outerShdw blurRad="40000" rotWithShape="0" dir="5400000" dist="23000">
              <a:srgbClr val="000000">
                <a:alpha val="34901"/>
              </a:srgbClr>
            </a:outerShdw>
          </a:effectLst>
        </p:spPr>
      </p:cxnSp>
      <p:sp>
        <p:nvSpPr>
          <p:cNvPr id="251" name="Google Shape;251;p15"/>
          <p:cNvSpPr txBox="1"/>
          <p:nvPr/>
        </p:nvSpPr>
        <p:spPr>
          <a:xfrm>
            <a:off x="6397237" y="7730607"/>
            <a:ext cx="5943600"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MX" sz="2000">
                <a:solidFill>
                  <a:schemeClr val="dk1"/>
                </a:solidFill>
                <a:latin typeface="Century Gothic"/>
                <a:ea typeface="Century Gothic"/>
                <a:cs typeface="Century Gothic"/>
                <a:sym typeface="Century Gothic"/>
              </a:rPr>
              <a:t>El 94% de los recursos contratados por modalidad directa fueron destinados a contratos de prestación de servicios. </a:t>
            </a:r>
            <a:endParaRPr/>
          </a:p>
        </p:txBody>
      </p:sp>
      <p:graphicFrame>
        <p:nvGraphicFramePr>
          <p:cNvPr id="252" name="Google Shape;252;p15"/>
          <p:cNvGraphicFramePr/>
          <p:nvPr/>
        </p:nvGraphicFramePr>
        <p:xfrm>
          <a:off x="0" y="3476304"/>
          <a:ext cx="8566531" cy="3991593"/>
        </p:xfrm>
        <a:graphic>
          <a:graphicData uri="http://schemas.openxmlformats.org/drawingml/2006/chart">
            <c:chart r:id="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6"/>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8" name="Google Shape;258;p16"/>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 name="Google Shape;259;p16"/>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0" name="Google Shape;260;p16"/>
          <p:cNvSpPr txBox="1"/>
          <p:nvPr/>
        </p:nvSpPr>
        <p:spPr>
          <a:xfrm>
            <a:off x="-845695" y="646926"/>
            <a:ext cx="1546860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4800">
                <a:solidFill>
                  <a:srgbClr val="BF0411"/>
                </a:solidFill>
                <a:latin typeface="Century Gothic"/>
                <a:ea typeface="Century Gothic"/>
                <a:cs typeface="Century Gothic"/>
                <a:sym typeface="Century Gothic"/>
              </a:rPr>
              <a:t>3.Contratación del año 2024</a:t>
            </a:r>
            <a:endParaRPr/>
          </a:p>
        </p:txBody>
      </p:sp>
      <p:sp>
        <p:nvSpPr>
          <p:cNvPr id="261" name="Google Shape;261;p16"/>
          <p:cNvSpPr txBox="1"/>
          <p:nvPr/>
        </p:nvSpPr>
        <p:spPr>
          <a:xfrm>
            <a:off x="2514600" y="8564479"/>
            <a:ext cx="12573000" cy="145110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2000">
                <a:solidFill>
                  <a:srgbClr val="0B0C0C"/>
                </a:solidFill>
                <a:latin typeface="Century Gothic"/>
                <a:ea typeface="Century Gothic"/>
                <a:cs typeface="Century Gothic"/>
                <a:sym typeface="Century Gothic"/>
              </a:rPr>
              <a:t>Nota: Elaboración propia con base en SECOP.</a:t>
            </a:r>
            <a:endParaRPr/>
          </a:p>
          <a:p>
            <a:pPr indent="0" lvl="0" marL="0" marR="0" rtl="0" algn="ctr">
              <a:lnSpc>
                <a:spcPct val="237950"/>
              </a:lnSpc>
              <a:spcBef>
                <a:spcPts val="0"/>
              </a:spcBef>
              <a:spcAft>
                <a:spcPts val="0"/>
              </a:spcAft>
              <a:buNone/>
            </a:pPr>
            <a:r>
              <a:t/>
            </a:r>
            <a:endParaRPr b="1" sz="2000">
              <a:solidFill>
                <a:srgbClr val="0B0C0C"/>
              </a:solidFill>
              <a:latin typeface="Century Gothic"/>
              <a:ea typeface="Century Gothic"/>
              <a:cs typeface="Century Gothic"/>
              <a:sym typeface="Century Gothic"/>
            </a:endParaRPr>
          </a:p>
          <a:p>
            <a:pPr indent="0" lvl="0" marL="0" marR="0" rtl="0" algn="ctr">
              <a:lnSpc>
                <a:spcPct val="237950"/>
              </a:lnSpc>
              <a:spcBef>
                <a:spcPts val="0"/>
              </a:spcBef>
              <a:spcAft>
                <a:spcPts val="0"/>
              </a:spcAft>
              <a:buNone/>
            </a:pPr>
            <a:r>
              <a:rPr b="1" lang="es-MX" sz="2000">
                <a:solidFill>
                  <a:srgbClr val="0B0C0C"/>
                </a:solidFill>
                <a:latin typeface="Century Gothic"/>
                <a:ea typeface="Century Gothic"/>
                <a:cs typeface="Century Gothic"/>
                <a:sym typeface="Century Gothic"/>
              </a:rPr>
              <a:t> </a:t>
            </a:r>
            <a:endParaRPr/>
          </a:p>
        </p:txBody>
      </p:sp>
      <p:sp>
        <p:nvSpPr>
          <p:cNvPr id="262" name="Google Shape;262;p16"/>
          <p:cNvSpPr txBox="1"/>
          <p:nvPr/>
        </p:nvSpPr>
        <p:spPr>
          <a:xfrm>
            <a:off x="-685800" y="1439827"/>
            <a:ext cx="16535400" cy="580672"/>
          </a:xfrm>
          <a:prstGeom prst="rect">
            <a:avLst/>
          </a:prstGeom>
          <a:noFill/>
          <a:ln>
            <a:noFill/>
          </a:ln>
        </p:spPr>
        <p:txBody>
          <a:bodyPr anchorCtr="0" anchor="t" bIns="0" lIns="0" spcFirstLastPara="1" rIns="0" wrap="square" tIns="0">
            <a:spAutoFit/>
          </a:bodyPr>
          <a:lstStyle/>
          <a:p>
            <a:pPr indent="0" lvl="0" marL="0" marR="0" rtl="0" algn="ctr">
              <a:lnSpc>
                <a:spcPct val="132194"/>
              </a:lnSpc>
              <a:spcBef>
                <a:spcPts val="0"/>
              </a:spcBef>
              <a:spcAft>
                <a:spcPts val="0"/>
              </a:spcAft>
              <a:buNone/>
            </a:pPr>
            <a:r>
              <a:rPr b="1" lang="es-MX" sz="3600">
                <a:solidFill>
                  <a:srgbClr val="0B0C0C"/>
                </a:solidFill>
                <a:latin typeface="Century Gothic"/>
                <a:ea typeface="Century Gothic"/>
                <a:cs typeface="Century Gothic"/>
                <a:sym typeface="Century Gothic"/>
              </a:rPr>
              <a:t>Régimen Especial</a:t>
            </a:r>
            <a:endParaRPr/>
          </a:p>
        </p:txBody>
      </p:sp>
      <p:graphicFrame>
        <p:nvGraphicFramePr>
          <p:cNvPr id="263" name="Google Shape;263;p16"/>
          <p:cNvGraphicFramePr/>
          <p:nvPr/>
        </p:nvGraphicFramePr>
        <p:xfrm>
          <a:off x="1543050" y="2240524"/>
          <a:ext cx="3000000" cy="3000000"/>
        </p:xfrm>
        <a:graphic>
          <a:graphicData uri="http://schemas.openxmlformats.org/drawingml/2006/table">
            <a:tbl>
              <a:tblPr>
                <a:noFill/>
                <a:tableStyleId>{568E00D8-929E-4A2C-ACC9-A93B31E1D502}</a:tableStyleId>
              </a:tblPr>
              <a:tblGrid>
                <a:gridCol w="7010400"/>
                <a:gridCol w="6278900"/>
              </a:tblGrid>
              <a:tr h="416750">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Número de contratos celebrados</a:t>
                      </a:r>
                      <a:endParaRPr b="1"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Valor </a:t>
                      </a:r>
                      <a:endParaRPr b="1"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r h="374550">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1</a:t>
                      </a:r>
                      <a:endParaRPr b="0"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   $ 700.000.033 </a:t>
                      </a:r>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bl>
          </a:graphicData>
        </a:graphic>
      </p:graphicFrame>
      <p:graphicFrame>
        <p:nvGraphicFramePr>
          <p:cNvPr id="264" name="Google Shape;264;p16"/>
          <p:cNvGraphicFramePr/>
          <p:nvPr/>
        </p:nvGraphicFramePr>
        <p:xfrm>
          <a:off x="1543050" y="3779488"/>
          <a:ext cx="3000000" cy="3000000"/>
        </p:xfrm>
        <a:graphic>
          <a:graphicData uri="http://schemas.openxmlformats.org/drawingml/2006/table">
            <a:tbl>
              <a:tblPr>
                <a:noFill/>
                <a:tableStyleId>{807BA2D5-CD9B-4055-942B-79795DECACAF}</a:tableStyleId>
              </a:tblPr>
              <a:tblGrid>
                <a:gridCol w="1524000"/>
                <a:gridCol w="1009650"/>
                <a:gridCol w="1266825"/>
                <a:gridCol w="1266825"/>
                <a:gridCol w="1266825"/>
                <a:gridCol w="1266825"/>
                <a:gridCol w="1266825"/>
                <a:gridCol w="1266825"/>
                <a:gridCol w="1266825"/>
                <a:gridCol w="1266825"/>
                <a:gridCol w="1266825"/>
                <a:gridCol w="1266825"/>
              </a:tblGrid>
              <a:tr h="292900">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Objeto contractual</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Tipo de contrato</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Duracion</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Unidad de Duracion</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Valor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Fecha de Firma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Fecha de Inicio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Contratista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NIT/CC</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Representante Legal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Domicilio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URLProceso</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626525">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AUNAR ESFUERZOS TÉCNICOS, ADMINISTRATIVOS Y FINANCIEROS PARA LA</a:t>
                      </a:r>
                      <a:br>
                        <a:rPr lang="es-MX" sz="1050" u="none" cap="none" strike="noStrike">
                          <a:solidFill>
                            <a:schemeClr val="dk1"/>
                          </a:solidFill>
                          <a:latin typeface="Century Gothic"/>
                          <a:ea typeface="Century Gothic"/>
                          <a:cs typeface="Century Gothic"/>
                          <a:sym typeface="Century Gothic"/>
                        </a:rPr>
                      </a:br>
                      <a:r>
                        <a:rPr lang="es-MX" sz="1050" u="none" cap="none" strike="noStrike">
                          <a:solidFill>
                            <a:schemeClr val="dk1"/>
                          </a:solidFill>
                          <a:latin typeface="Century Gothic"/>
                          <a:ea typeface="Century Gothic"/>
                          <a:cs typeface="Century Gothic"/>
                          <a:sym typeface="Century Gothic"/>
                        </a:rPr>
                        <a:t>CONSECUCIÓN DE LOS OBJETIVOS PREVISTOS EN EL PROYECTO APOYO A LA</a:t>
                      </a:r>
                      <a:br>
                        <a:rPr lang="es-MX" sz="1050" u="none" cap="none" strike="noStrike">
                          <a:solidFill>
                            <a:schemeClr val="dk1"/>
                          </a:solidFill>
                          <a:latin typeface="Century Gothic"/>
                          <a:ea typeface="Century Gothic"/>
                          <a:cs typeface="Century Gothic"/>
                          <a:sym typeface="Century Gothic"/>
                        </a:rPr>
                      </a:br>
                      <a:r>
                        <a:rPr lang="es-MX" sz="1050" u="none" cap="none" strike="noStrike">
                          <a:solidFill>
                            <a:schemeClr val="dk1"/>
                          </a:solidFill>
                          <a:latin typeface="Century Gothic"/>
                          <a:ea typeface="Century Gothic"/>
                          <a:cs typeface="Century Gothic"/>
                          <a:sym typeface="Century Gothic"/>
                        </a:rPr>
                        <a:t>PARTICIPACIÓN CIUDADANA PARA GARANTIZAR</a:t>
                      </a:r>
                      <a:br>
                        <a:rPr lang="es-MX" sz="1050" u="none" cap="none" strike="noStrike">
                          <a:solidFill>
                            <a:schemeClr val="dk1"/>
                          </a:solidFill>
                          <a:latin typeface="Century Gothic"/>
                          <a:ea typeface="Century Gothic"/>
                          <a:cs typeface="Century Gothic"/>
                          <a:sym typeface="Century Gothic"/>
                        </a:rPr>
                      </a:br>
                      <a:r>
                        <a:rPr lang="es-MX" sz="1050" u="none" cap="none" strike="noStrike">
                          <a:solidFill>
                            <a:schemeClr val="dk1"/>
                          </a:solidFill>
                          <a:latin typeface="Century Gothic"/>
                          <a:ea typeface="Century Gothic"/>
                          <a:cs typeface="Century Gothic"/>
                          <a:sym typeface="Century Gothic"/>
                        </a:rPr>
                        <a:t>LAS DECISIONES ASERTIVAS EN BIENESTAR GENERAL DE LA POBLACIÓN</a:t>
                      </a:r>
                      <a:br>
                        <a:rPr lang="es-MX" sz="1050" u="none" cap="none" strike="noStrike">
                          <a:solidFill>
                            <a:schemeClr val="dk1"/>
                          </a:solidFill>
                          <a:latin typeface="Century Gothic"/>
                          <a:ea typeface="Century Gothic"/>
                          <a:cs typeface="Century Gothic"/>
                          <a:sym typeface="Century Gothic"/>
                        </a:rPr>
                      </a:br>
                      <a:r>
                        <a:rPr lang="es-MX" sz="1050" u="none" cap="none" strike="noStrike">
                          <a:solidFill>
                            <a:schemeClr val="dk1"/>
                          </a:solidFill>
                          <a:latin typeface="Century Gothic"/>
                          <a:ea typeface="Century Gothic"/>
                          <a:cs typeface="Century Gothic"/>
                          <a:sym typeface="Century Gothic"/>
                        </a:rPr>
                        <a:t>DEL DISTRITO DE CARTAGENA DE INDIAS</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Prestación de Servicios </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39</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día(s)</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 $  700.000.033 </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21/11/2024</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22/11/2024</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FUNDACIÓN IMAGINARIO COLECTIVO CARIBE</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900224490</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HUGO ADALBERTO CAMPO MENDEZ   </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Cartagena </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https://community.secop.gov.co/Public/Tendering/OpportunityDetail/Index?noticeUID=CO1.NTC.7039779</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7"/>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0" name="Google Shape;270;p17"/>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 name="Google Shape;271;p17"/>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 name="Google Shape;272;p17"/>
          <p:cNvSpPr txBox="1"/>
          <p:nvPr/>
        </p:nvSpPr>
        <p:spPr>
          <a:xfrm>
            <a:off x="-845695" y="646926"/>
            <a:ext cx="1546860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4800">
                <a:solidFill>
                  <a:srgbClr val="BF0411"/>
                </a:solidFill>
                <a:latin typeface="Century Gothic"/>
                <a:ea typeface="Century Gothic"/>
                <a:cs typeface="Century Gothic"/>
                <a:sym typeface="Century Gothic"/>
              </a:rPr>
              <a:t>3.Contratación del año 2024</a:t>
            </a:r>
            <a:endParaRPr/>
          </a:p>
        </p:txBody>
      </p:sp>
      <p:sp>
        <p:nvSpPr>
          <p:cNvPr id="273" name="Google Shape;273;p17"/>
          <p:cNvSpPr txBox="1"/>
          <p:nvPr/>
        </p:nvSpPr>
        <p:spPr>
          <a:xfrm>
            <a:off x="2514600" y="8564479"/>
            <a:ext cx="12573000" cy="145110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2000">
                <a:solidFill>
                  <a:srgbClr val="0B0C0C"/>
                </a:solidFill>
                <a:latin typeface="Century Gothic"/>
                <a:ea typeface="Century Gothic"/>
                <a:cs typeface="Century Gothic"/>
                <a:sym typeface="Century Gothic"/>
              </a:rPr>
              <a:t>Nota: Elaboración propia con base en SECOP.</a:t>
            </a:r>
            <a:endParaRPr/>
          </a:p>
          <a:p>
            <a:pPr indent="0" lvl="0" marL="0" marR="0" rtl="0" algn="ctr">
              <a:lnSpc>
                <a:spcPct val="237950"/>
              </a:lnSpc>
              <a:spcBef>
                <a:spcPts val="0"/>
              </a:spcBef>
              <a:spcAft>
                <a:spcPts val="0"/>
              </a:spcAft>
              <a:buNone/>
            </a:pPr>
            <a:r>
              <a:t/>
            </a:r>
            <a:endParaRPr b="1" sz="2000">
              <a:solidFill>
                <a:srgbClr val="0B0C0C"/>
              </a:solidFill>
              <a:latin typeface="Century Gothic"/>
              <a:ea typeface="Century Gothic"/>
              <a:cs typeface="Century Gothic"/>
              <a:sym typeface="Century Gothic"/>
            </a:endParaRPr>
          </a:p>
          <a:p>
            <a:pPr indent="0" lvl="0" marL="0" marR="0" rtl="0" algn="ctr">
              <a:lnSpc>
                <a:spcPct val="237950"/>
              </a:lnSpc>
              <a:spcBef>
                <a:spcPts val="0"/>
              </a:spcBef>
              <a:spcAft>
                <a:spcPts val="0"/>
              </a:spcAft>
              <a:buNone/>
            </a:pPr>
            <a:r>
              <a:rPr b="1" lang="es-MX" sz="2000">
                <a:solidFill>
                  <a:srgbClr val="0B0C0C"/>
                </a:solidFill>
                <a:latin typeface="Century Gothic"/>
                <a:ea typeface="Century Gothic"/>
                <a:cs typeface="Century Gothic"/>
                <a:sym typeface="Century Gothic"/>
              </a:rPr>
              <a:t> </a:t>
            </a:r>
            <a:endParaRPr/>
          </a:p>
        </p:txBody>
      </p:sp>
      <p:sp>
        <p:nvSpPr>
          <p:cNvPr id="274" name="Google Shape;274;p17"/>
          <p:cNvSpPr txBox="1"/>
          <p:nvPr/>
        </p:nvSpPr>
        <p:spPr>
          <a:xfrm>
            <a:off x="-685800" y="1439827"/>
            <a:ext cx="16535400" cy="580672"/>
          </a:xfrm>
          <a:prstGeom prst="rect">
            <a:avLst/>
          </a:prstGeom>
          <a:noFill/>
          <a:ln>
            <a:noFill/>
          </a:ln>
        </p:spPr>
        <p:txBody>
          <a:bodyPr anchorCtr="0" anchor="t" bIns="0" lIns="0" spcFirstLastPara="1" rIns="0" wrap="square" tIns="0">
            <a:spAutoFit/>
          </a:bodyPr>
          <a:lstStyle/>
          <a:p>
            <a:pPr indent="0" lvl="0" marL="0" marR="0" rtl="0" algn="ctr">
              <a:lnSpc>
                <a:spcPct val="132194"/>
              </a:lnSpc>
              <a:spcBef>
                <a:spcPts val="0"/>
              </a:spcBef>
              <a:spcAft>
                <a:spcPts val="0"/>
              </a:spcAft>
              <a:buNone/>
            </a:pPr>
            <a:r>
              <a:rPr b="1" lang="es-MX" sz="3600">
                <a:solidFill>
                  <a:srgbClr val="0B0C0C"/>
                </a:solidFill>
                <a:latin typeface="Century Gothic"/>
                <a:ea typeface="Century Gothic"/>
                <a:cs typeface="Century Gothic"/>
                <a:sym typeface="Century Gothic"/>
              </a:rPr>
              <a:t>Subasta inversa</a:t>
            </a:r>
            <a:endParaRPr/>
          </a:p>
        </p:txBody>
      </p:sp>
      <p:graphicFrame>
        <p:nvGraphicFramePr>
          <p:cNvPr id="275" name="Google Shape;275;p17"/>
          <p:cNvGraphicFramePr/>
          <p:nvPr/>
        </p:nvGraphicFramePr>
        <p:xfrm>
          <a:off x="1543050" y="2240524"/>
          <a:ext cx="3000000" cy="3000000"/>
        </p:xfrm>
        <a:graphic>
          <a:graphicData uri="http://schemas.openxmlformats.org/drawingml/2006/table">
            <a:tbl>
              <a:tblPr>
                <a:noFill/>
                <a:tableStyleId>{568E00D8-929E-4A2C-ACC9-A93B31E1D502}</a:tableStyleId>
              </a:tblPr>
              <a:tblGrid>
                <a:gridCol w="7010400"/>
                <a:gridCol w="6278900"/>
              </a:tblGrid>
              <a:tr h="416750">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Número de contratos celebrados</a:t>
                      </a:r>
                      <a:endParaRPr b="1"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1A73E"/>
                    </a:solidFill>
                  </a:tcPr>
                </a:tc>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Valor </a:t>
                      </a:r>
                      <a:endParaRPr b="1"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1A73E"/>
                    </a:solidFill>
                  </a:tcPr>
                </a:tc>
              </a:tr>
              <a:tr h="374550">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1</a:t>
                      </a:r>
                      <a:endParaRPr b="0"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1A73E"/>
                    </a:solidFill>
                  </a:tcPr>
                </a:tc>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   $ 500.000.000 </a:t>
                      </a:r>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1A73E"/>
                    </a:solidFill>
                  </a:tcPr>
                </a:tc>
              </a:tr>
            </a:tbl>
          </a:graphicData>
        </a:graphic>
      </p:graphicFrame>
      <p:graphicFrame>
        <p:nvGraphicFramePr>
          <p:cNvPr id="276" name="Google Shape;276;p17"/>
          <p:cNvGraphicFramePr/>
          <p:nvPr/>
        </p:nvGraphicFramePr>
        <p:xfrm>
          <a:off x="1510571" y="3671293"/>
          <a:ext cx="3000000" cy="3000000"/>
        </p:xfrm>
        <a:graphic>
          <a:graphicData uri="http://schemas.openxmlformats.org/drawingml/2006/table">
            <a:tbl>
              <a:tblPr>
                <a:noFill/>
                <a:tableStyleId>{807BA2D5-CD9B-4055-942B-79795DECACAF}</a:tableStyleId>
              </a:tblPr>
              <a:tblGrid>
                <a:gridCol w="1613625"/>
                <a:gridCol w="920025"/>
                <a:gridCol w="1266825"/>
                <a:gridCol w="1266825"/>
                <a:gridCol w="1266825"/>
                <a:gridCol w="1266825"/>
                <a:gridCol w="1266825"/>
                <a:gridCol w="1266825"/>
                <a:gridCol w="1266825"/>
                <a:gridCol w="1266825"/>
                <a:gridCol w="1266825"/>
                <a:gridCol w="1266825"/>
              </a:tblGrid>
              <a:tr h="292900">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Objeto contractual</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Tipo de contrato</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Duracion</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Unidad de Duracion</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Valor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Fecha de Firma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Fecha de Inicio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Contratista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NIT/CC</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Representante Legal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Domicilio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URLProceso</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626525">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CONTRATAR EL SUMINISTRO DE ELEMENTOS DE FERRETERÍA, ARTÍCULOS ELECTICOS Y ELECTRÓNICOS, HERRAMIENTAS, MATERIALES DE CONSTRUCCIÓN, ALQUILER DE EQUIPOS DE CONSTRUCCIÓN, ELEMENTOS DE SEGURIDAD E IMPLEMENTOS Y HERRAMIENTAS DE JARDINERÍA PARA EL DESARROLLO DE LOS PROGRAMAS MISIONALES DEL INSTITUTO DISTRITAL DE ACCIÓN COMUNAL DE CARTAGENA Y EL CARIBE - IDACCC, POR SISTEMA DE PRECIOS UNITARIOS Y MONTO AGOTABLE</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Suministro</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s-MX" sz="1050" u="none" cap="none" strike="noStrike">
                          <a:solidFill>
                            <a:schemeClr val="dk1"/>
                          </a:solidFill>
                          <a:latin typeface="Century Gothic"/>
                          <a:ea typeface="Century Gothic"/>
                          <a:cs typeface="Century Gothic"/>
                          <a:sym typeface="Century Gothic"/>
                        </a:rPr>
                        <a:t>91</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día(s)</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 $  500.000.000 </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29/10/2024</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01/11/2024</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INGENIERIA INTEGRADA FCN SAS</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901267386</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FIORELA DE JESUS PARDO CORONADO</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Cartagena </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https://community.secop.gov.co/Public/Tendering/OpportunityDetail/Index?noticeUID=CO1.NTC.6859831</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8"/>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18"/>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 name="Google Shape;283;p18"/>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4" name="Google Shape;284;p18"/>
          <p:cNvSpPr txBox="1"/>
          <p:nvPr/>
        </p:nvSpPr>
        <p:spPr>
          <a:xfrm>
            <a:off x="-845695" y="646926"/>
            <a:ext cx="1546860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4800">
                <a:solidFill>
                  <a:srgbClr val="BF0411"/>
                </a:solidFill>
                <a:latin typeface="Century Gothic"/>
                <a:ea typeface="Century Gothic"/>
                <a:cs typeface="Century Gothic"/>
                <a:sym typeface="Century Gothic"/>
              </a:rPr>
              <a:t>3.Contratación del año 2024</a:t>
            </a:r>
            <a:endParaRPr/>
          </a:p>
        </p:txBody>
      </p:sp>
      <p:sp>
        <p:nvSpPr>
          <p:cNvPr id="285" name="Google Shape;285;p18"/>
          <p:cNvSpPr txBox="1"/>
          <p:nvPr/>
        </p:nvSpPr>
        <p:spPr>
          <a:xfrm>
            <a:off x="2438400" y="7866926"/>
            <a:ext cx="12573000" cy="145110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2000">
                <a:solidFill>
                  <a:srgbClr val="0B0C0C"/>
                </a:solidFill>
                <a:latin typeface="Century Gothic"/>
                <a:ea typeface="Century Gothic"/>
                <a:cs typeface="Century Gothic"/>
                <a:sym typeface="Century Gothic"/>
              </a:rPr>
              <a:t>Nota: Elaboración propia con base en SECOP.</a:t>
            </a:r>
            <a:endParaRPr/>
          </a:p>
          <a:p>
            <a:pPr indent="0" lvl="0" marL="0" marR="0" rtl="0" algn="ctr">
              <a:lnSpc>
                <a:spcPct val="237950"/>
              </a:lnSpc>
              <a:spcBef>
                <a:spcPts val="0"/>
              </a:spcBef>
              <a:spcAft>
                <a:spcPts val="0"/>
              </a:spcAft>
              <a:buNone/>
            </a:pPr>
            <a:r>
              <a:t/>
            </a:r>
            <a:endParaRPr b="1" sz="2000">
              <a:solidFill>
                <a:srgbClr val="0B0C0C"/>
              </a:solidFill>
              <a:latin typeface="Century Gothic"/>
              <a:ea typeface="Century Gothic"/>
              <a:cs typeface="Century Gothic"/>
              <a:sym typeface="Century Gothic"/>
            </a:endParaRPr>
          </a:p>
          <a:p>
            <a:pPr indent="0" lvl="0" marL="0" marR="0" rtl="0" algn="ctr">
              <a:lnSpc>
                <a:spcPct val="237950"/>
              </a:lnSpc>
              <a:spcBef>
                <a:spcPts val="0"/>
              </a:spcBef>
              <a:spcAft>
                <a:spcPts val="0"/>
              </a:spcAft>
              <a:buNone/>
            </a:pPr>
            <a:r>
              <a:rPr b="1" lang="es-MX" sz="2000">
                <a:solidFill>
                  <a:srgbClr val="0B0C0C"/>
                </a:solidFill>
                <a:latin typeface="Century Gothic"/>
                <a:ea typeface="Century Gothic"/>
                <a:cs typeface="Century Gothic"/>
                <a:sym typeface="Century Gothic"/>
              </a:rPr>
              <a:t> </a:t>
            </a:r>
            <a:endParaRPr/>
          </a:p>
        </p:txBody>
      </p:sp>
      <p:sp>
        <p:nvSpPr>
          <p:cNvPr id="286" name="Google Shape;286;p18"/>
          <p:cNvSpPr txBox="1"/>
          <p:nvPr/>
        </p:nvSpPr>
        <p:spPr>
          <a:xfrm>
            <a:off x="-685800" y="1439827"/>
            <a:ext cx="16535400" cy="580672"/>
          </a:xfrm>
          <a:prstGeom prst="rect">
            <a:avLst/>
          </a:prstGeom>
          <a:noFill/>
          <a:ln>
            <a:noFill/>
          </a:ln>
        </p:spPr>
        <p:txBody>
          <a:bodyPr anchorCtr="0" anchor="t" bIns="0" lIns="0" spcFirstLastPara="1" rIns="0" wrap="square" tIns="0">
            <a:spAutoFit/>
          </a:bodyPr>
          <a:lstStyle/>
          <a:p>
            <a:pPr indent="0" lvl="0" marL="0" marR="0" rtl="0" algn="ctr">
              <a:lnSpc>
                <a:spcPct val="132194"/>
              </a:lnSpc>
              <a:spcBef>
                <a:spcPts val="0"/>
              </a:spcBef>
              <a:spcAft>
                <a:spcPts val="0"/>
              </a:spcAft>
              <a:buNone/>
            </a:pPr>
            <a:r>
              <a:rPr b="1" lang="es-MX" sz="3600">
                <a:solidFill>
                  <a:srgbClr val="0B0C0C"/>
                </a:solidFill>
                <a:latin typeface="Century Gothic"/>
                <a:ea typeface="Century Gothic"/>
                <a:cs typeface="Century Gothic"/>
                <a:sym typeface="Century Gothic"/>
              </a:rPr>
              <a:t>Selección Abreviada de Menor Cuantía</a:t>
            </a:r>
            <a:endParaRPr/>
          </a:p>
        </p:txBody>
      </p:sp>
      <p:graphicFrame>
        <p:nvGraphicFramePr>
          <p:cNvPr id="287" name="Google Shape;287;p18"/>
          <p:cNvGraphicFramePr/>
          <p:nvPr/>
        </p:nvGraphicFramePr>
        <p:xfrm>
          <a:off x="1543050" y="2240524"/>
          <a:ext cx="3000000" cy="3000000"/>
        </p:xfrm>
        <a:graphic>
          <a:graphicData uri="http://schemas.openxmlformats.org/drawingml/2006/table">
            <a:tbl>
              <a:tblPr>
                <a:noFill/>
                <a:tableStyleId>{568E00D8-929E-4A2C-ACC9-A93B31E1D502}</a:tableStyleId>
              </a:tblPr>
              <a:tblGrid>
                <a:gridCol w="7010400"/>
                <a:gridCol w="6278900"/>
              </a:tblGrid>
              <a:tr h="416750">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Número de contratos celebrados</a:t>
                      </a:r>
                      <a:endParaRPr b="1"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Valor </a:t>
                      </a:r>
                      <a:endParaRPr b="1"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r>
              <a:tr h="374550">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1</a:t>
                      </a:r>
                      <a:endParaRPr b="0"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   $ 212.000.000 </a:t>
                      </a:r>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r>
            </a:tbl>
          </a:graphicData>
        </a:graphic>
      </p:graphicFrame>
      <p:graphicFrame>
        <p:nvGraphicFramePr>
          <p:cNvPr id="288" name="Google Shape;288;p18"/>
          <p:cNvGraphicFramePr/>
          <p:nvPr/>
        </p:nvGraphicFramePr>
        <p:xfrm>
          <a:off x="1510571" y="3671293"/>
          <a:ext cx="3000000" cy="3000000"/>
        </p:xfrm>
        <a:graphic>
          <a:graphicData uri="http://schemas.openxmlformats.org/drawingml/2006/table">
            <a:tbl>
              <a:tblPr>
                <a:noFill/>
                <a:tableStyleId>{807BA2D5-CD9B-4055-942B-79795DECACAF}</a:tableStyleId>
              </a:tblPr>
              <a:tblGrid>
                <a:gridCol w="1489500"/>
                <a:gridCol w="849250"/>
                <a:gridCol w="1169375"/>
                <a:gridCol w="1169375"/>
                <a:gridCol w="1169375"/>
                <a:gridCol w="1169375"/>
                <a:gridCol w="1169375"/>
                <a:gridCol w="1169375"/>
                <a:gridCol w="1169375"/>
                <a:gridCol w="1169375"/>
                <a:gridCol w="1169375"/>
                <a:gridCol w="1169375"/>
                <a:gridCol w="1169375"/>
              </a:tblGrid>
              <a:tr h="292900">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Objeto contractual</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Tipo de contrato</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Duracion</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Unidad de Duracion</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Valor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Fecha de Firma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Fecha de Inicio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Contratista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NIT/CC</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Representante Legal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Domicilio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URL Proceso</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i="0" lang="es-MX" sz="1050" u="none" cap="none" strike="noStrike">
                          <a:solidFill>
                            <a:schemeClr val="dk1"/>
                          </a:solidFill>
                          <a:latin typeface="Century Gothic"/>
                          <a:ea typeface="Century Gothic"/>
                          <a:cs typeface="Century Gothic"/>
                          <a:sym typeface="Century Gothic"/>
                        </a:rPr>
                        <a:t>Observaciones</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626525">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CONTRATAR EL SERVICIO ESPECIALIZADO PARA EL DISEÑO, DESARROLLO E IMPLEMENTACIÓN DE PORTAL WEB PUBLICO DEL INSTITUTO DISTRITAL DE ACCION COMUNAL DE CARTAGENA Y EL CARIBE - IDACCC, PARA EL SEGUIMIENTO A PROCESOS Y PROCEDIMIENTOS DE ORGANISMOS COMUNALES Y ORGANIZACIONES SOCIALES DE BASE"</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Prestación de Servicios</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s-MX" sz="1050" u="none" cap="none" strike="noStrike">
                          <a:solidFill>
                            <a:schemeClr val="dk1"/>
                          </a:solidFill>
                          <a:latin typeface="Century Gothic"/>
                          <a:ea typeface="Century Gothic"/>
                          <a:cs typeface="Century Gothic"/>
                          <a:sym typeface="Century Gothic"/>
                        </a:rPr>
                        <a:t>25</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día(s)</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 $  212.000.000 </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09/12/2024</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10/12/2024</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TECNOSUMINISTROS FMK S.A.S</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901453530</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MANUEL DE JESUS CUESTA BAENA</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Cartagena </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https://community.secop.gov.co/Public/Tendering/OpportunityDetail/Index?noticeUID=CO1.NTC.7089631</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El 31 de diciembre de 2024 fue suspendido el contrato. En la última revisión en SECOP seguía suspendido</a:t>
                      </a:r>
                      <a:endParaRPr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9"/>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4" name="Google Shape;294;p19"/>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 name="Google Shape;295;p19"/>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p19"/>
          <p:cNvSpPr txBox="1"/>
          <p:nvPr/>
        </p:nvSpPr>
        <p:spPr>
          <a:xfrm>
            <a:off x="-845695" y="646926"/>
            <a:ext cx="1546860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4800">
                <a:solidFill>
                  <a:srgbClr val="BF0411"/>
                </a:solidFill>
                <a:latin typeface="Century Gothic"/>
                <a:ea typeface="Century Gothic"/>
                <a:cs typeface="Century Gothic"/>
                <a:sym typeface="Century Gothic"/>
              </a:rPr>
              <a:t>3.Contratación del año 2024</a:t>
            </a:r>
            <a:endParaRPr/>
          </a:p>
        </p:txBody>
      </p:sp>
      <p:sp>
        <p:nvSpPr>
          <p:cNvPr id="297" name="Google Shape;297;p19"/>
          <p:cNvSpPr txBox="1"/>
          <p:nvPr/>
        </p:nvSpPr>
        <p:spPr>
          <a:xfrm>
            <a:off x="2438400" y="7866926"/>
            <a:ext cx="12573000" cy="145110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2000">
                <a:solidFill>
                  <a:srgbClr val="0B0C0C"/>
                </a:solidFill>
                <a:latin typeface="Century Gothic"/>
                <a:ea typeface="Century Gothic"/>
                <a:cs typeface="Century Gothic"/>
                <a:sym typeface="Century Gothic"/>
              </a:rPr>
              <a:t>Nota: Elaboración propia con base en SECOP.</a:t>
            </a:r>
            <a:endParaRPr/>
          </a:p>
          <a:p>
            <a:pPr indent="0" lvl="0" marL="0" marR="0" rtl="0" algn="ctr">
              <a:lnSpc>
                <a:spcPct val="237950"/>
              </a:lnSpc>
              <a:spcBef>
                <a:spcPts val="0"/>
              </a:spcBef>
              <a:spcAft>
                <a:spcPts val="0"/>
              </a:spcAft>
              <a:buNone/>
            </a:pPr>
            <a:r>
              <a:t/>
            </a:r>
            <a:endParaRPr b="1" sz="2000">
              <a:solidFill>
                <a:srgbClr val="0B0C0C"/>
              </a:solidFill>
              <a:latin typeface="Century Gothic"/>
              <a:ea typeface="Century Gothic"/>
              <a:cs typeface="Century Gothic"/>
              <a:sym typeface="Century Gothic"/>
            </a:endParaRPr>
          </a:p>
          <a:p>
            <a:pPr indent="0" lvl="0" marL="0" marR="0" rtl="0" algn="ctr">
              <a:lnSpc>
                <a:spcPct val="237950"/>
              </a:lnSpc>
              <a:spcBef>
                <a:spcPts val="0"/>
              </a:spcBef>
              <a:spcAft>
                <a:spcPts val="0"/>
              </a:spcAft>
              <a:buNone/>
            </a:pPr>
            <a:r>
              <a:rPr b="1" lang="es-MX" sz="2000">
                <a:solidFill>
                  <a:srgbClr val="0B0C0C"/>
                </a:solidFill>
                <a:latin typeface="Century Gothic"/>
                <a:ea typeface="Century Gothic"/>
                <a:cs typeface="Century Gothic"/>
                <a:sym typeface="Century Gothic"/>
              </a:rPr>
              <a:t> </a:t>
            </a:r>
            <a:endParaRPr/>
          </a:p>
        </p:txBody>
      </p:sp>
      <p:sp>
        <p:nvSpPr>
          <p:cNvPr id="298" name="Google Shape;298;p19"/>
          <p:cNvSpPr txBox="1"/>
          <p:nvPr/>
        </p:nvSpPr>
        <p:spPr>
          <a:xfrm>
            <a:off x="-685800" y="1439827"/>
            <a:ext cx="16535400" cy="580672"/>
          </a:xfrm>
          <a:prstGeom prst="rect">
            <a:avLst/>
          </a:prstGeom>
          <a:noFill/>
          <a:ln>
            <a:noFill/>
          </a:ln>
        </p:spPr>
        <p:txBody>
          <a:bodyPr anchorCtr="0" anchor="t" bIns="0" lIns="0" spcFirstLastPara="1" rIns="0" wrap="square" tIns="0">
            <a:spAutoFit/>
          </a:bodyPr>
          <a:lstStyle/>
          <a:p>
            <a:pPr indent="0" lvl="0" marL="0" marR="0" rtl="0" algn="ctr">
              <a:lnSpc>
                <a:spcPct val="132194"/>
              </a:lnSpc>
              <a:spcBef>
                <a:spcPts val="0"/>
              </a:spcBef>
              <a:spcAft>
                <a:spcPts val="0"/>
              </a:spcAft>
              <a:buNone/>
            </a:pPr>
            <a:r>
              <a:rPr b="1" lang="es-MX" sz="3600">
                <a:solidFill>
                  <a:srgbClr val="0B0C0C"/>
                </a:solidFill>
                <a:latin typeface="Century Gothic"/>
                <a:ea typeface="Century Gothic"/>
                <a:cs typeface="Century Gothic"/>
                <a:sym typeface="Century Gothic"/>
              </a:rPr>
              <a:t>Mínima Cuantía</a:t>
            </a:r>
            <a:endParaRPr/>
          </a:p>
        </p:txBody>
      </p:sp>
      <p:graphicFrame>
        <p:nvGraphicFramePr>
          <p:cNvPr id="299" name="Google Shape;299;p19"/>
          <p:cNvGraphicFramePr/>
          <p:nvPr/>
        </p:nvGraphicFramePr>
        <p:xfrm>
          <a:off x="1543050" y="2240524"/>
          <a:ext cx="3000000" cy="3000000"/>
        </p:xfrm>
        <a:graphic>
          <a:graphicData uri="http://schemas.openxmlformats.org/drawingml/2006/table">
            <a:tbl>
              <a:tblPr>
                <a:noFill/>
                <a:tableStyleId>{568E00D8-929E-4A2C-ACC9-A93B31E1D502}</a:tableStyleId>
              </a:tblPr>
              <a:tblGrid>
                <a:gridCol w="7010400"/>
                <a:gridCol w="6278900"/>
              </a:tblGrid>
              <a:tr h="416750">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Número de contratos celebrados</a:t>
                      </a:r>
                      <a:endParaRPr b="1"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Valor </a:t>
                      </a:r>
                      <a:endParaRPr b="1"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r h="374550">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1</a:t>
                      </a:r>
                      <a:endParaRPr b="0" i="0" sz="3200" u="none" cap="none" strike="noStrike">
                        <a:solidFill>
                          <a:schemeClr val="lt1"/>
                        </a:solidFill>
                        <a:latin typeface="Century Gothic"/>
                        <a:ea typeface="Century Gothic"/>
                        <a:cs typeface="Century Gothic"/>
                        <a:sym typeface="Century Gothic"/>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lang="es-MX" sz="3200" u="none" cap="none" strike="noStrike">
                          <a:solidFill>
                            <a:schemeClr val="lt1"/>
                          </a:solidFill>
                          <a:latin typeface="Century Gothic"/>
                          <a:ea typeface="Century Gothic"/>
                          <a:cs typeface="Century Gothic"/>
                          <a:sym typeface="Century Gothic"/>
                        </a:rPr>
                        <a:t>   $ 10.556.979  </a:t>
                      </a:r>
                      <a:endParaRPr/>
                    </a:p>
                  </a:txBody>
                  <a:tcPr marT="7625" marB="0" marR="7625" marL="76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bl>
          </a:graphicData>
        </a:graphic>
      </p:graphicFrame>
      <p:graphicFrame>
        <p:nvGraphicFramePr>
          <p:cNvPr id="300" name="Google Shape;300;p19"/>
          <p:cNvGraphicFramePr/>
          <p:nvPr/>
        </p:nvGraphicFramePr>
        <p:xfrm>
          <a:off x="1510571" y="3671293"/>
          <a:ext cx="3000000" cy="3000000"/>
        </p:xfrm>
        <a:graphic>
          <a:graphicData uri="http://schemas.openxmlformats.org/drawingml/2006/table">
            <a:tbl>
              <a:tblPr>
                <a:noFill/>
                <a:tableStyleId>{807BA2D5-CD9B-4055-942B-79795DECACAF}</a:tableStyleId>
              </a:tblPr>
              <a:tblGrid>
                <a:gridCol w="1766025"/>
                <a:gridCol w="990600"/>
                <a:gridCol w="914400"/>
                <a:gridCol w="1143000"/>
                <a:gridCol w="1032850"/>
                <a:gridCol w="1169375"/>
                <a:gridCol w="1169375"/>
                <a:gridCol w="1169375"/>
                <a:gridCol w="1169375"/>
                <a:gridCol w="1169375"/>
                <a:gridCol w="1169375"/>
                <a:gridCol w="1169375"/>
              </a:tblGrid>
              <a:tr h="292900">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Objeto contractual</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Tipo de contrato</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Duracion</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Unidad de Duracion</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Valor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Fecha de Firma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Fecha de Inicio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Contratista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NIT/CC</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Representante Legal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Domicilio </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URL Proceso</a:t>
                      </a:r>
                      <a:endParaRPr b="1"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626525">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CONTRATAR LA PRESTACION DE SERVICIOS DE DISEÑO, IMPRESIÓN E INSTALACION DE</a:t>
                      </a:r>
                      <a:endParaRPr/>
                    </a:p>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MATERIAL PUBLICITARIO PARA LA SEDE ADMINISTRATIVA DEL INSTITUTO DISTRITAL DE ACCION</a:t>
                      </a:r>
                      <a:endParaRPr/>
                    </a:p>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COMUNAL DE CARTAGENA Y EL CARIBE- IDACCC EN EL DISTRITO DE CARTAGENA DE INDIAS .</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Prestación de Servicios</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s-MX" sz="1050" u="none" cap="none" strike="noStrike">
                          <a:solidFill>
                            <a:schemeClr val="dk1"/>
                          </a:solidFill>
                          <a:latin typeface="Century Gothic"/>
                          <a:ea typeface="Century Gothic"/>
                          <a:cs typeface="Century Gothic"/>
                          <a:sym typeface="Century Gothic"/>
                        </a:rPr>
                        <a:t>19</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día(s)</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 $  10.556.979 </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21/11/2024</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25/11/2024</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TECNOSUMINISTROS FMK S.A.S</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901453530</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MANUEL DE JESUS CUESTA BAENA</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Cartagena </a:t>
                      </a:r>
                      <a:endParaRPr b="0" i="0" sz="1050" u="none" cap="none" strike="noStrike">
                        <a:solidFill>
                          <a:schemeClr val="dk1"/>
                        </a:solidFill>
                        <a:latin typeface="Century Gothic"/>
                        <a:ea typeface="Century Gothic"/>
                        <a:cs typeface="Century Gothic"/>
                        <a:sym typeface="Century Gothic"/>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s-MX" sz="1050" u="none" cap="none" strike="noStrike">
                          <a:solidFill>
                            <a:schemeClr val="dk1"/>
                          </a:solidFill>
                          <a:latin typeface="Century Gothic"/>
                          <a:ea typeface="Century Gothic"/>
                          <a:cs typeface="Century Gothic"/>
                          <a:sym typeface="Century Gothic"/>
                        </a:rPr>
                        <a:t>https://community.secop.gov.co/Public/Tendering/OpportunityDetail/Index?noticeUID=CO1.NTC.7035484</a:t>
                      </a:r>
                      <a:endParaRPr/>
                    </a:p>
                  </a:txBody>
                  <a:tcPr marT="3325" marB="0" marR="3325" marL="33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0"/>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6" name="Google Shape;306;p20"/>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7" name="Google Shape;307;p20"/>
          <p:cNvSpPr/>
          <p:nvPr/>
        </p:nvSpPr>
        <p:spPr>
          <a:xfrm>
            <a:off x="15197469" y="7871589"/>
            <a:ext cx="1444209" cy="2097816"/>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8" name="Google Shape;308;p20"/>
          <p:cNvSpPr txBox="1"/>
          <p:nvPr/>
        </p:nvSpPr>
        <p:spPr>
          <a:xfrm>
            <a:off x="609600" y="800100"/>
            <a:ext cx="14039001" cy="738663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8000">
                <a:solidFill>
                  <a:srgbClr val="BF0411"/>
                </a:solidFill>
                <a:latin typeface="Century Gothic"/>
                <a:ea typeface="Century Gothic"/>
                <a:cs typeface="Century Gothic"/>
                <a:sym typeface="Century Gothic"/>
              </a:rPr>
              <a:t>Programas dentro del Plan de Desarrollo y avance en el año 2024</a:t>
            </a:r>
            <a:endParaRPr/>
          </a:p>
          <a:p>
            <a:pPr indent="0" lvl="0" marL="0" marR="0" rtl="0" algn="ctr">
              <a:spcBef>
                <a:spcPts val="0"/>
              </a:spcBef>
              <a:spcAft>
                <a:spcPts val="0"/>
              </a:spcAft>
              <a:buNone/>
            </a:pPr>
            <a:r>
              <a:t/>
            </a:r>
            <a:endParaRPr b="1" sz="8000">
              <a:solidFill>
                <a:srgbClr val="BF0411"/>
              </a:solidFill>
              <a:latin typeface="Century Gothic"/>
              <a:ea typeface="Century Gothic"/>
              <a:cs typeface="Century Gothic"/>
              <a:sym typeface="Century Gothic"/>
            </a:endParaRPr>
          </a:p>
          <a:p>
            <a:pPr indent="0" lvl="0" marL="0" marR="0" rtl="0" algn="ctr">
              <a:spcBef>
                <a:spcPts val="0"/>
              </a:spcBef>
              <a:spcAft>
                <a:spcPts val="0"/>
              </a:spcAft>
              <a:buNone/>
            </a:pPr>
            <a:r>
              <a:rPr b="1" lang="es-MX" sz="8000">
                <a:solidFill>
                  <a:srgbClr val="BF0411"/>
                </a:solidFill>
                <a:latin typeface="Century Gothic"/>
                <a:ea typeface="Century Gothic"/>
                <a:cs typeface="Century Gothic"/>
                <a:sym typeface="Century Gothic"/>
              </a:rPr>
              <a:t>¿Qué relación tiene con la contratación?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1"/>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4" name="Google Shape;314;p21"/>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5" name="Google Shape;315;p21"/>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6" name="Google Shape;316;p21"/>
          <p:cNvSpPr txBox="1"/>
          <p:nvPr/>
        </p:nvSpPr>
        <p:spPr>
          <a:xfrm>
            <a:off x="762000" y="596147"/>
            <a:ext cx="13411200" cy="249299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4.Programas dentro del Plan de Desarrollo y avance en el año 2024</a:t>
            </a:r>
            <a:endParaRPr/>
          </a:p>
          <a:p>
            <a:pPr indent="0" lvl="0" marL="0" marR="0" rtl="0" algn="ctr">
              <a:spcBef>
                <a:spcPts val="0"/>
              </a:spcBef>
              <a:spcAft>
                <a:spcPts val="0"/>
              </a:spcAft>
              <a:buNone/>
            </a:pPr>
            <a:r>
              <a:t/>
            </a:r>
            <a:endParaRPr b="1" sz="5400">
              <a:solidFill>
                <a:srgbClr val="BF0411"/>
              </a:solidFill>
              <a:latin typeface="Century Gothic"/>
              <a:ea typeface="Century Gothic"/>
              <a:cs typeface="Century Gothic"/>
              <a:sym typeface="Century Gothic"/>
            </a:endParaRPr>
          </a:p>
        </p:txBody>
      </p:sp>
      <p:sp>
        <p:nvSpPr>
          <p:cNvPr id="317" name="Google Shape;317;p21"/>
          <p:cNvSpPr txBox="1"/>
          <p:nvPr/>
        </p:nvSpPr>
        <p:spPr>
          <a:xfrm>
            <a:off x="232192" y="2354453"/>
            <a:ext cx="16684208" cy="7934223"/>
          </a:xfrm>
          <a:prstGeom prst="rect">
            <a:avLst/>
          </a:prstGeom>
          <a:noFill/>
          <a:ln>
            <a:noFill/>
          </a:ln>
        </p:spPr>
        <p:txBody>
          <a:bodyPr anchorCtr="0" anchor="t" bIns="0" lIns="0" spcFirstLastPara="1" rIns="0" wrap="square" tIns="0">
            <a:spAutoFit/>
          </a:bodyPr>
          <a:lstStyle/>
          <a:p>
            <a:pPr indent="0" lvl="0" marL="0" marR="0" rtl="0" algn="just">
              <a:lnSpc>
                <a:spcPct val="198291"/>
              </a:lnSpc>
              <a:spcBef>
                <a:spcPts val="0"/>
              </a:spcBef>
              <a:spcAft>
                <a:spcPts val="0"/>
              </a:spcAft>
              <a:buNone/>
            </a:pPr>
            <a:r>
              <a:rPr lang="es-MX" sz="2400">
                <a:solidFill>
                  <a:srgbClr val="0B0C0C"/>
                </a:solidFill>
                <a:latin typeface="Century Gothic"/>
                <a:ea typeface="Century Gothic"/>
                <a:cs typeface="Century Gothic"/>
                <a:sym typeface="Century Gothic"/>
              </a:rPr>
              <a:t>La contratación pública es el medio para ejecutar los recursos públicos que disponen las entidades estatales los cuales responden a las necesidades de funcionamiento y cumplimiento de las metas del plan de desarrollo.</a:t>
            </a:r>
            <a:endParaRPr sz="2600">
              <a:solidFill>
                <a:srgbClr val="0B0C0C"/>
              </a:solidFill>
              <a:latin typeface="Century Gothic"/>
              <a:ea typeface="Century Gothic"/>
              <a:cs typeface="Century Gothic"/>
              <a:sym typeface="Century Gothic"/>
            </a:endParaRPr>
          </a:p>
          <a:p>
            <a:pPr indent="0" lvl="0" marL="0" marR="0" rtl="0" algn="just">
              <a:lnSpc>
                <a:spcPct val="183038"/>
              </a:lnSpc>
              <a:spcBef>
                <a:spcPts val="0"/>
              </a:spcBef>
              <a:spcAft>
                <a:spcPts val="0"/>
              </a:spcAft>
              <a:buNone/>
            </a:pPr>
            <a:r>
              <a:rPr lang="es-MX" sz="2600">
                <a:solidFill>
                  <a:srgbClr val="0B0C0C"/>
                </a:solidFill>
                <a:latin typeface="Century Gothic"/>
                <a:ea typeface="Century Gothic"/>
                <a:cs typeface="Century Gothic"/>
                <a:sym typeface="Century Gothic"/>
              </a:rPr>
              <a:t>El Instituto Comunal de Cartagena y del Caribe-IACC es responsable de cuatro programas dentro del Plan de Desarrollo “Cartagena Ciudad de Derechos” en el componente impulsor de avance denominado como </a:t>
            </a:r>
            <a:r>
              <a:rPr b="1" lang="es-MX" sz="2600">
                <a:solidFill>
                  <a:srgbClr val="0B0C0C"/>
                </a:solidFill>
                <a:latin typeface="Century Gothic"/>
                <a:ea typeface="Century Gothic"/>
                <a:cs typeface="Century Gothic"/>
                <a:sym typeface="Century Gothic"/>
              </a:rPr>
              <a:t>Participación Ciudadana y Acción Comunal </a:t>
            </a:r>
            <a:r>
              <a:rPr lang="es-MX" sz="2600">
                <a:solidFill>
                  <a:srgbClr val="0B0C0C"/>
                </a:solidFill>
                <a:latin typeface="Century Gothic"/>
                <a:ea typeface="Century Gothic"/>
                <a:cs typeface="Century Gothic"/>
                <a:sym typeface="Century Gothic"/>
              </a:rPr>
              <a:t>son los siguientes:</a:t>
            </a:r>
            <a:endParaRPr b="1" sz="2600">
              <a:solidFill>
                <a:srgbClr val="0B0C0C"/>
              </a:solidFill>
              <a:latin typeface="Century Gothic"/>
              <a:ea typeface="Century Gothic"/>
              <a:cs typeface="Century Gothic"/>
              <a:sym typeface="Century Gothic"/>
            </a:endParaRPr>
          </a:p>
          <a:p>
            <a:pPr indent="0" lvl="0" marL="0" marR="0" rtl="0" algn="ctr">
              <a:lnSpc>
                <a:spcPct val="183038"/>
              </a:lnSpc>
              <a:spcBef>
                <a:spcPts val="0"/>
              </a:spcBef>
              <a:spcAft>
                <a:spcPts val="0"/>
              </a:spcAft>
              <a:buNone/>
            </a:pPr>
            <a:r>
              <a:t/>
            </a:r>
            <a:endParaRPr b="1" sz="2600">
              <a:solidFill>
                <a:srgbClr val="0B0C0C"/>
              </a:solidFill>
              <a:latin typeface="Century Gothic"/>
              <a:ea typeface="Century Gothic"/>
              <a:cs typeface="Century Gothic"/>
              <a:sym typeface="Century Gothic"/>
            </a:endParaRPr>
          </a:p>
          <a:p>
            <a:pPr indent="0" lvl="0" marL="0" marR="0" rtl="0" algn="ctr">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Programas</a:t>
            </a:r>
            <a:endParaRPr/>
          </a:p>
          <a:p>
            <a:pPr indent="-514350" lvl="0" marL="514350" marR="0" rtl="0" algn="ctr">
              <a:lnSpc>
                <a:spcPct val="183038"/>
              </a:lnSpc>
              <a:spcBef>
                <a:spcPts val="0"/>
              </a:spcBef>
              <a:spcAft>
                <a:spcPts val="0"/>
              </a:spcAft>
              <a:buClr>
                <a:srgbClr val="0B0C0C"/>
              </a:buClr>
              <a:buSzPts val="2600"/>
              <a:buFont typeface="Century Gothic"/>
              <a:buAutoNum type="arabicPeriod"/>
            </a:pPr>
            <a:r>
              <a:rPr lang="es-MX" sz="2600" u="sng">
                <a:solidFill>
                  <a:srgbClr val="0B0C0C"/>
                </a:solidFill>
                <a:latin typeface="Century Gothic"/>
                <a:ea typeface="Century Gothic"/>
                <a:cs typeface="Century Gothic"/>
                <a:sym typeface="Century Gothic"/>
              </a:rPr>
              <a:t>Organismos Comunales Técnicos y Administrativamente Eficientes</a:t>
            </a:r>
            <a:endParaRPr/>
          </a:p>
          <a:p>
            <a:pPr indent="-514350" lvl="0" marL="514350" marR="0" rtl="0" algn="ctr">
              <a:lnSpc>
                <a:spcPct val="183038"/>
              </a:lnSpc>
              <a:spcBef>
                <a:spcPts val="0"/>
              </a:spcBef>
              <a:spcAft>
                <a:spcPts val="0"/>
              </a:spcAft>
              <a:buClr>
                <a:srgbClr val="0B0C0C"/>
              </a:buClr>
              <a:buSzPts val="2600"/>
              <a:buFont typeface="Century Gothic"/>
              <a:buAutoNum type="arabicPeriod"/>
            </a:pPr>
            <a:r>
              <a:rPr lang="es-MX" sz="2600" u="sng">
                <a:solidFill>
                  <a:srgbClr val="0B0C0C"/>
                </a:solidFill>
                <a:latin typeface="Century Gothic"/>
                <a:ea typeface="Century Gothic"/>
                <a:cs typeface="Century Gothic"/>
                <a:sym typeface="Century Gothic"/>
              </a:rPr>
              <a:t>Organizaciones Sociales Sólidas e Incidentes en el Desarrollo Local</a:t>
            </a:r>
            <a:endParaRPr/>
          </a:p>
          <a:p>
            <a:pPr indent="-514350" lvl="0" marL="514350" marR="0" rtl="0" algn="ctr">
              <a:lnSpc>
                <a:spcPct val="183038"/>
              </a:lnSpc>
              <a:spcBef>
                <a:spcPts val="0"/>
              </a:spcBef>
              <a:spcAft>
                <a:spcPts val="0"/>
              </a:spcAft>
              <a:buClr>
                <a:srgbClr val="0B0C0C"/>
              </a:buClr>
              <a:buSzPts val="2600"/>
              <a:buFont typeface="Century Gothic"/>
              <a:buAutoNum type="arabicPeriod"/>
            </a:pPr>
            <a:r>
              <a:rPr lang="es-MX" sz="2600" u="sng">
                <a:solidFill>
                  <a:srgbClr val="0B0C0C"/>
                </a:solidFill>
                <a:latin typeface="Century Gothic"/>
                <a:ea typeface="Century Gothic"/>
                <a:cs typeface="Century Gothic"/>
                <a:sym typeface="Century Gothic"/>
              </a:rPr>
              <a:t>Presupuesto Participativo </a:t>
            </a:r>
            <a:endParaRPr/>
          </a:p>
          <a:p>
            <a:pPr indent="-514350" lvl="0" marL="514350" marR="0" rtl="0" algn="ctr">
              <a:lnSpc>
                <a:spcPct val="183038"/>
              </a:lnSpc>
              <a:spcBef>
                <a:spcPts val="0"/>
              </a:spcBef>
              <a:spcAft>
                <a:spcPts val="0"/>
              </a:spcAft>
              <a:buClr>
                <a:srgbClr val="0B0C0C"/>
              </a:buClr>
              <a:buSzPts val="2600"/>
              <a:buFont typeface="Century Gothic"/>
              <a:buAutoNum type="arabicPeriod"/>
            </a:pPr>
            <a:r>
              <a:rPr lang="es-MX" sz="2600" u="sng">
                <a:solidFill>
                  <a:srgbClr val="0B0C0C"/>
                </a:solidFill>
                <a:latin typeface="Century Gothic"/>
                <a:ea typeface="Century Gothic"/>
                <a:cs typeface="Century Gothic"/>
                <a:sym typeface="Century Gothic"/>
              </a:rPr>
              <a:t>Participando Decidimos y Avanzamos </a:t>
            </a:r>
            <a:endParaRPr/>
          </a:p>
          <a:p>
            <a:pPr indent="0" lvl="0" marL="0" marR="0" rtl="0" algn="ctr">
              <a:lnSpc>
                <a:spcPct val="183038"/>
              </a:lnSpc>
              <a:spcBef>
                <a:spcPts val="0"/>
              </a:spcBef>
              <a:spcAft>
                <a:spcPts val="0"/>
              </a:spcAft>
              <a:buNone/>
            </a:pPr>
            <a:r>
              <a:t/>
            </a:r>
            <a:endParaRPr sz="2600">
              <a:solidFill>
                <a:srgbClr val="0B0C0C"/>
              </a:solidFill>
              <a:latin typeface="Century Gothic"/>
              <a:ea typeface="Century Gothic"/>
              <a:cs typeface="Century Gothic"/>
              <a:sym typeface="Century Gothic"/>
            </a:endParaRPr>
          </a:p>
          <a:p>
            <a:pPr indent="0" lvl="0" marL="0" marR="0" rtl="0" algn="l">
              <a:lnSpc>
                <a:spcPct val="183038"/>
              </a:lnSpc>
              <a:spcBef>
                <a:spcPts val="0"/>
              </a:spcBef>
              <a:spcAft>
                <a:spcPts val="0"/>
              </a:spcAft>
              <a:buNone/>
            </a:pPr>
            <a:r>
              <a:rPr lang="es-MX" sz="2600">
                <a:solidFill>
                  <a:srgbClr val="0B0C0C"/>
                </a:solidFill>
                <a:latin typeface="Century Gothic"/>
                <a:ea typeface="Century Gothic"/>
                <a:cs typeface="Century Gothic"/>
                <a:sym typeface="Century Gothic"/>
              </a:rPr>
              <a:t>.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22"/>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3" name="Google Shape;323;p22"/>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4" name="Google Shape;324;p22"/>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5" name="Google Shape;325;p22"/>
          <p:cNvSpPr txBox="1"/>
          <p:nvPr/>
        </p:nvSpPr>
        <p:spPr>
          <a:xfrm>
            <a:off x="762000" y="596147"/>
            <a:ext cx="13411200" cy="249299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4.Programas dentro del Plan de Desarrollo y avance en el año 2024</a:t>
            </a:r>
            <a:endParaRPr/>
          </a:p>
          <a:p>
            <a:pPr indent="0" lvl="0" marL="0" marR="0" rtl="0" algn="ctr">
              <a:spcBef>
                <a:spcPts val="0"/>
              </a:spcBef>
              <a:spcAft>
                <a:spcPts val="0"/>
              </a:spcAft>
              <a:buNone/>
            </a:pPr>
            <a:r>
              <a:t/>
            </a:r>
            <a:endParaRPr b="1" sz="5400">
              <a:solidFill>
                <a:srgbClr val="BF0411"/>
              </a:solidFill>
              <a:latin typeface="Century Gothic"/>
              <a:ea typeface="Century Gothic"/>
              <a:cs typeface="Century Gothic"/>
              <a:sym typeface="Century Gothic"/>
            </a:endParaRPr>
          </a:p>
        </p:txBody>
      </p:sp>
      <p:sp>
        <p:nvSpPr>
          <p:cNvPr id="326" name="Google Shape;326;p22"/>
          <p:cNvSpPr txBox="1"/>
          <p:nvPr/>
        </p:nvSpPr>
        <p:spPr>
          <a:xfrm>
            <a:off x="232192" y="2354453"/>
            <a:ext cx="17600540" cy="6703117"/>
          </a:xfrm>
          <a:prstGeom prst="rect">
            <a:avLst/>
          </a:prstGeom>
          <a:noFill/>
          <a:ln>
            <a:noFill/>
          </a:ln>
        </p:spPr>
        <p:txBody>
          <a:bodyPr anchorCtr="0" anchor="t" bIns="0" lIns="0" spcFirstLastPara="1" rIns="0" wrap="square" tIns="0">
            <a:spAutoFit/>
          </a:bodyPr>
          <a:lstStyle/>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Programas</a:t>
            </a:r>
            <a:endParaRPr/>
          </a:p>
          <a:p>
            <a:pPr indent="0" lvl="0" marL="0" marR="0" rtl="0" algn="just">
              <a:lnSpc>
                <a:spcPct val="183038"/>
              </a:lnSpc>
              <a:spcBef>
                <a:spcPts val="0"/>
              </a:spcBef>
              <a:spcAft>
                <a:spcPts val="0"/>
              </a:spcAft>
              <a:buNone/>
            </a:pPr>
            <a:r>
              <a:rPr lang="es-MX" sz="2600" u="sng">
                <a:solidFill>
                  <a:srgbClr val="0B0C0C"/>
                </a:solidFill>
                <a:latin typeface="Century Gothic"/>
                <a:ea typeface="Century Gothic"/>
                <a:cs typeface="Century Gothic"/>
                <a:sym typeface="Century Gothic"/>
              </a:rPr>
              <a:t>Organismos Comunales Técnicos y Administrativamente Eficientes</a:t>
            </a:r>
            <a:endParaRPr/>
          </a:p>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Objetivo General: </a:t>
            </a:r>
            <a:r>
              <a:rPr lang="es-MX" sz="2600">
                <a:solidFill>
                  <a:srgbClr val="0B0C0C"/>
                </a:solidFill>
                <a:latin typeface="Century Gothic"/>
                <a:ea typeface="Century Gothic"/>
                <a:cs typeface="Century Gothic"/>
                <a:sym typeface="Century Gothic"/>
              </a:rPr>
              <a:t>Fortalecer y potencializar integralmente las capacidades administrativas y operativas de los organismos comunales del Distrito para que logren altos niveles de eficiencia y eficacia en el ejercicio de su función social.</a:t>
            </a:r>
            <a:endParaRPr/>
          </a:p>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Indicadores de producto: i) </a:t>
            </a:r>
            <a:r>
              <a:rPr lang="es-MX" sz="2600">
                <a:solidFill>
                  <a:srgbClr val="0B0C0C"/>
                </a:solidFill>
                <a:latin typeface="Century Gothic"/>
                <a:ea typeface="Century Gothic"/>
                <a:cs typeface="Century Gothic"/>
                <a:sym typeface="Century Gothic"/>
              </a:rPr>
              <a:t>Número de organismos de acción comunal asesoradas y acompañados para el trámite exitoso de su Registro Único Tributario(RUT) ante la DIAN;</a:t>
            </a:r>
            <a:r>
              <a:rPr b="1" lang="es-MX" sz="2600">
                <a:solidFill>
                  <a:srgbClr val="0B0C0C"/>
                </a:solidFill>
                <a:latin typeface="Century Gothic"/>
                <a:ea typeface="Century Gothic"/>
                <a:cs typeface="Century Gothic"/>
                <a:sym typeface="Century Gothic"/>
              </a:rPr>
              <a:t> ii)</a:t>
            </a:r>
            <a:r>
              <a:rPr lang="es-MX" sz="2600">
                <a:solidFill>
                  <a:srgbClr val="0B0C0C"/>
                </a:solidFill>
                <a:latin typeface="Century Gothic"/>
                <a:ea typeface="Century Gothic"/>
                <a:cs typeface="Century Gothic"/>
                <a:sym typeface="Century Gothic"/>
              </a:rPr>
              <a:t>Número de organismos de acción comunal asesoradas y acompañados para el trámite exitoso de su Registro Único Comunal (RUC) ante el Ministerio del Interior; </a:t>
            </a:r>
            <a:r>
              <a:rPr b="1" lang="es-MX" sz="2600">
                <a:solidFill>
                  <a:srgbClr val="0B0C0C"/>
                </a:solidFill>
                <a:latin typeface="Century Gothic"/>
                <a:ea typeface="Century Gothic"/>
                <a:cs typeface="Century Gothic"/>
                <a:sym typeface="Century Gothic"/>
              </a:rPr>
              <a:t>iii) </a:t>
            </a:r>
            <a:r>
              <a:rPr lang="es-MX" sz="2600">
                <a:solidFill>
                  <a:srgbClr val="0B0C0C"/>
                </a:solidFill>
                <a:latin typeface="Century Gothic"/>
                <a:ea typeface="Century Gothic"/>
                <a:cs typeface="Century Gothic"/>
                <a:sym typeface="Century Gothic"/>
              </a:rPr>
              <a:t>Número de organismos de acción comunal asesorados y acompañados en procesos de actualización estatutaria</a:t>
            </a:r>
            <a:endParaRPr/>
          </a:p>
          <a:p>
            <a:pPr indent="0" lvl="0" marL="0" marR="0" rtl="0" algn="l">
              <a:lnSpc>
                <a:spcPct val="183038"/>
              </a:lnSpc>
              <a:spcBef>
                <a:spcPts val="0"/>
              </a:spcBef>
              <a:spcAft>
                <a:spcPts val="0"/>
              </a:spcAft>
              <a:buNone/>
            </a:pPr>
            <a:r>
              <a:rPr lang="es-MX" sz="2600">
                <a:solidFill>
                  <a:srgbClr val="0B0C0C"/>
                </a:solidFill>
                <a:latin typeface="Century Gothic"/>
                <a:ea typeface="Century Gothic"/>
                <a:cs typeface="Century Gothic"/>
                <a:sym typeface="Century Gothic"/>
              </a:rPr>
              <a: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3"/>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 name="Google Shape;332;p23"/>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3" name="Google Shape;333;p23"/>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4" name="Google Shape;334;p23"/>
          <p:cNvSpPr txBox="1"/>
          <p:nvPr/>
        </p:nvSpPr>
        <p:spPr>
          <a:xfrm>
            <a:off x="762000" y="596147"/>
            <a:ext cx="13411200" cy="249299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4.Programas dentro del Plan de Desarrollo y avance en el año 2024</a:t>
            </a:r>
            <a:endParaRPr/>
          </a:p>
          <a:p>
            <a:pPr indent="0" lvl="0" marL="0" marR="0" rtl="0" algn="ctr">
              <a:spcBef>
                <a:spcPts val="0"/>
              </a:spcBef>
              <a:spcAft>
                <a:spcPts val="0"/>
              </a:spcAft>
              <a:buNone/>
            </a:pPr>
            <a:r>
              <a:t/>
            </a:r>
            <a:endParaRPr b="1" sz="5400">
              <a:solidFill>
                <a:srgbClr val="BF0411"/>
              </a:solidFill>
              <a:latin typeface="Century Gothic"/>
              <a:ea typeface="Century Gothic"/>
              <a:cs typeface="Century Gothic"/>
              <a:sym typeface="Century Gothic"/>
            </a:endParaRPr>
          </a:p>
        </p:txBody>
      </p:sp>
      <p:sp>
        <p:nvSpPr>
          <p:cNvPr id="335" name="Google Shape;335;p23"/>
          <p:cNvSpPr txBox="1"/>
          <p:nvPr/>
        </p:nvSpPr>
        <p:spPr>
          <a:xfrm>
            <a:off x="232192" y="2354453"/>
            <a:ext cx="17600540" cy="5472011"/>
          </a:xfrm>
          <a:prstGeom prst="rect">
            <a:avLst/>
          </a:prstGeom>
          <a:noFill/>
          <a:ln>
            <a:noFill/>
          </a:ln>
        </p:spPr>
        <p:txBody>
          <a:bodyPr anchorCtr="0" anchor="t" bIns="0" lIns="0" spcFirstLastPara="1" rIns="0" wrap="square" tIns="0">
            <a:spAutoFit/>
          </a:bodyPr>
          <a:lstStyle/>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Programas</a:t>
            </a:r>
            <a:endParaRPr/>
          </a:p>
          <a:p>
            <a:pPr indent="0" lvl="0" marL="0" marR="0" rtl="0" algn="just">
              <a:lnSpc>
                <a:spcPct val="183038"/>
              </a:lnSpc>
              <a:spcBef>
                <a:spcPts val="0"/>
              </a:spcBef>
              <a:spcAft>
                <a:spcPts val="0"/>
              </a:spcAft>
              <a:buNone/>
            </a:pPr>
            <a:r>
              <a:rPr lang="es-MX" sz="2600" u="sng">
                <a:solidFill>
                  <a:srgbClr val="0B0C0C"/>
                </a:solidFill>
                <a:latin typeface="Century Gothic"/>
                <a:ea typeface="Century Gothic"/>
                <a:cs typeface="Century Gothic"/>
                <a:sym typeface="Century Gothic"/>
              </a:rPr>
              <a:t>Organismos Comunales Técnicos y Administrativamente Eficientes</a:t>
            </a:r>
            <a:endParaRPr/>
          </a:p>
          <a:p>
            <a:pPr indent="0" lvl="0" marL="0" marR="0" rtl="0" algn="just">
              <a:lnSpc>
                <a:spcPct val="183038"/>
              </a:lnSpc>
              <a:spcBef>
                <a:spcPts val="0"/>
              </a:spcBef>
              <a:spcAft>
                <a:spcPts val="0"/>
              </a:spcAft>
              <a:buNone/>
            </a:pPr>
            <a:r>
              <a:t/>
            </a:r>
            <a:endParaRPr b="1" sz="2600">
              <a:solidFill>
                <a:srgbClr val="0B0C0C"/>
              </a:solidFill>
              <a:latin typeface="Century Gothic"/>
              <a:ea typeface="Century Gothic"/>
              <a:cs typeface="Century Gothic"/>
              <a:sym typeface="Century Gothic"/>
            </a:endParaRPr>
          </a:p>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Indicadores de producto: iv) </a:t>
            </a:r>
            <a:r>
              <a:rPr lang="es-MX" sz="2600">
                <a:solidFill>
                  <a:srgbClr val="0B0C0C"/>
                </a:solidFill>
                <a:latin typeface="Century Gothic"/>
                <a:ea typeface="Century Gothic"/>
                <a:cs typeface="Century Gothic"/>
                <a:sym typeface="Century Gothic"/>
              </a:rPr>
              <a:t>Guía metodológica para la formulación de Planes de Desarrollo Estratégicos Comunales - PDEC creada e implementada; </a:t>
            </a:r>
            <a:r>
              <a:rPr b="1" lang="es-MX" sz="2600">
                <a:solidFill>
                  <a:srgbClr val="0B0C0C"/>
                </a:solidFill>
                <a:latin typeface="Century Gothic"/>
                <a:ea typeface="Century Gothic"/>
                <a:cs typeface="Century Gothic"/>
                <a:sym typeface="Century Gothic"/>
              </a:rPr>
              <a:t>v)</a:t>
            </a:r>
            <a:r>
              <a:rPr lang="es-MX" sz="2600">
                <a:solidFill>
                  <a:srgbClr val="0B0C0C"/>
                </a:solidFill>
                <a:latin typeface="Century Gothic"/>
                <a:ea typeface="Century Gothic"/>
                <a:cs typeface="Century Gothic"/>
                <a:sym typeface="Century Gothic"/>
              </a:rPr>
              <a:t> Ruta para garantizar la protección y acompañamiento a</a:t>
            </a:r>
            <a:endParaRPr/>
          </a:p>
          <a:p>
            <a:pPr indent="0" lvl="0" marL="0" marR="0" rtl="0" algn="just">
              <a:lnSpc>
                <a:spcPct val="183038"/>
              </a:lnSpc>
              <a:spcBef>
                <a:spcPts val="0"/>
              </a:spcBef>
              <a:spcAft>
                <a:spcPts val="0"/>
              </a:spcAft>
              <a:buNone/>
            </a:pPr>
            <a:r>
              <a:rPr lang="es-MX" sz="2600">
                <a:solidFill>
                  <a:srgbClr val="0B0C0C"/>
                </a:solidFill>
                <a:latin typeface="Century Gothic"/>
                <a:ea typeface="Century Gothic"/>
                <a:cs typeface="Century Gothic"/>
                <a:sym typeface="Century Gothic"/>
              </a:rPr>
              <a:t>líderes y lideresas sociales, dignatarios y/o afiliados a organismos comunales de la ciudad en situación de riesgo diseñada; </a:t>
            </a:r>
            <a:r>
              <a:rPr b="1" lang="es-MX" sz="2600">
                <a:solidFill>
                  <a:srgbClr val="0B0C0C"/>
                </a:solidFill>
                <a:latin typeface="Century Gothic"/>
                <a:ea typeface="Century Gothic"/>
                <a:cs typeface="Century Gothic"/>
                <a:sym typeface="Century Gothic"/>
              </a:rPr>
              <a:t>vi) </a:t>
            </a:r>
            <a:r>
              <a:rPr lang="es-MX" sz="2600">
                <a:solidFill>
                  <a:srgbClr val="0B0C0C"/>
                </a:solidFill>
                <a:latin typeface="Century Gothic"/>
                <a:ea typeface="Century Gothic"/>
                <a:cs typeface="Century Gothic"/>
                <a:sym typeface="Century Gothic"/>
              </a:rPr>
              <a:t>Plataforma web de seguimiento a procesos y procedimientos de organismos comunales y organizaciones sociales de base creada y en funcionamiento-</a:t>
            </a:r>
            <a:endParaRPr/>
          </a:p>
          <a:p>
            <a:pPr indent="0" lvl="0" marL="0" marR="0" rtl="0" algn="l">
              <a:lnSpc>
                <a:spcPct val="183038"/>
              </a:lnSpc>
              <a:spcBef>
                <a:spcPts val="0"/>
              </a:spcBef>
              <a:spcAft>
                <a:spcPts val="0"/>
              </a:spcAft>
              <a:buNone/>
            </a:pPr>
            <a:r>
              <a:rPr lang="es-MX" sz="2600">
                <a:solidFill>
                  <a:srgbClr val="0B0C0C"/>
                </a:solidFill>
                <a:latin typeface="Century Gothic"/>
                <a:ea typeface="Century Gothic"/>
                <a:cs typeface="Century Gothic"/>
                <a:sym typeface="Century Gothic"/>
              </a:rPr>
              <a:t>.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4"/>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1" name="Google Shape;341;p24"/>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2" name="Google Shape;342;p24"/>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3" name="Google Shape;343;p24"/>
          <p:cNvSpPr txBox="1"/>
          <p:nvPr/>
        </p:nvSpPr>
        <p:spPr>
          <a:xfrm>
            <a:off x="762000" y="596147"/>
            <a:ext cx="13411200" cy="249299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4.Programas dentro del Plan de Desarrollo y avance en el año 2024</a:t>
            </a:r>
            <a:endParaRPr/>
          </a:p>
          <a:p>
            <a:pPr indent="0" lvl="0" marL="0" marR="0" rtl="0" algn="ctr">
              <a:spcBef>
                <a:spcPts val="0"/>
              </a:spcBef>
              <a:spcAft>
                <a:spcPts val="0"/>
              </a:spcAft>
              <a:buNone/>
            </a:pPr>
            <a:r>
              <a:t/>
            </a:r>
            <a:endParaRPr b="1" sz="5400">
              <a:solidFill>
                <a:srgbClr val="BF0411"/>
              </a:solidFill>
              <a:latin typeface="Century Gothic"/>
              <a:ea typeface="Century Gothic"/>
              <a:cs typeface="Century Gothic"/>
              <a:sym typeface="Century Gothic"/>
            </a:endParaRPr>
          </a:p>
        </p:txBody>
      </p:sp>
      <p:sp>
        <p:nvSpPr>
          <p:cNvPr id="344" name="Google Shape;344;p24"/>
          <p:cNvSpPr txBox="1"/>
          <p:nvPr/>
        </p:nvSpPr>
        <p:spPr>
          <a:xfrm>
            <a:off x="232192" y="2354453"/>
            <a:ext cx="17600540" cy="5472011"/>
          </a:xfrm>
          <a:prstGeom prst="rect">
            <a:avLst/>
          </a:prstGeom>
          <a:noFill/>
          <a:ln>
            <a:noFill/>
          </a:ln>
        </p:spPr>
        <p:txBody>
          <a:bodyPr anchorCtr="0" anchor="t" bIns="0" lIns="0" spcFirstLastPara="1" rIns="0" wrap="square" tIns="0">
            <a:spAutoFit/>
          </a:bodyPr>
          <a:lstStyle/>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Programas</a:t>
            </a:r>
            <a:endParaRPr/>
          </a:p>
          <a:p>
            <a:pPr indent="0" lvl="0" marL="0" marR="0" rtl="0" algn="just">
              <a:lnSpc>
                <a:spcPct val="183038"/>
              </a:lnSpc>
              <a:spcBef>
                <a:spcPts val="0"/>
              </a:spcBef>
              <a:spcAft>
                <a:spcPts val="0"/>
              </a:spcAft>
              <a:buNone/>
            </a:pPr>
            <a:r>
              <a:rPr lang="es-MX" sz="2600" u="sng">
                <a:solidFill>
                  <a:srgbClr val="0B0C0C"/>
                </a:solidFill>
                <a:latin typeface="Century Gothic"/>
                <a:ea typeface="Century Gothic"/>
                <a:cs typeface="Century Gothic"/>
                <a:sym typeface="Century Gothic"/>
              </a:rPr>
              <a:t>Organizaciones Sociales Sólidas e Incidentes en el Desarrollo Local</a:t>
            </a:r>
            <a:endParaRPr/>
          </a:p>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Objetivo General: </a:t>
            </a:r>
            <a:r>
              <a:rPr lang="es-MX" sz="2600">
                <a:solidFill>
                  <a:srgbClr val="0B0C0C"/>
                </a:solidFill>
                <a:latin typeface="Century Gothic"/>
                <a:ea typeface="Century Gothic"/>
                <a:cs typeface="Century Gothic"/>
                <a:sym typeface="Century Gothic"/>
              </a:rPr>
              <a:t>Proporcionar a las organizaciones sociales de base y ciudadanía en general las facilidades y acompañamiento técnico, financiero y operativo suficiente para garantizar la materialización de iniciativas, proyectos o acciones encaminados al mejoramiento de la calidad de vida de los habitantes del Distrito de Cartagena.</a:t>
            </a:r>
            <a:endParaRPr/>
          </a:p>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Indicadores de producto: i) </a:t>
            </a:r>
            <a:r>
              <a:rPr lang="es-MX" sz="2600">
                <a:solidFill>
                  <a:srgbClr val="0B0C0C"/>
                </a:solidFill>
                <a:latin typeface="Century Gothic"/>
                <a:ea typeface="Century Gothic"/>
                <a:cs typeface="Century Gothic"/>
                <a:sym typeface="Century Gothic"/>
              </a:rPr>
              <a:t>Número de obras de interés comunitarias con organismos de acción comunal financiadas a través de convenios solidarios;</a:t>
            </a:r>
            <a:r>
              <a:rPr b="1" lang="es-MX" sz="2600">
                <a:solidFill>
                  <a:srgbClr val="0B0C0C"/>
                </a:solidFill>
                <a:latin typeface="Century Gothic"/>
                <a:ea typeface="Century Gothic"/>
                <a:cs typeface="Century Gothic"/>
                <a:sym typeface="Century Gothic"/>
              </a:rPr>
              <a:t> ii)</a:t>
            </a:r>
            <a:r>
              <a:rPr lang="es-MX" sz="2600">
                <a:solidFill>
                  <a:srgbClr val="0B0C0C"/>
                </a:solidFill>
                <a:latin typeface="Century Gothic"/>
                <a:ea typeface="Century Gothic"/>
                <a:cs typeface="Century Gothic"/>
                <a:sym typeface="Century Gothic"/>
              </a:rPr>
              <a:t> Número de sedes de organismos comunales dotadas y/o adecuadas; </a:t>
            </a:r>
            <a:r>
              <a:rPr b="1" lang="es-MX" sz="2600">
                <a:solidFill>
                  <a:srgbClr val="0B0C0C"/>
                </a:solidFill>
                <a:latin typeface="Century Gothic"/>
                <a:ea typeface="Century Gothic"/>
                <a:cs typeface="Century Gothic"/>
                <a:sym typeface="Century Gothic"/>
              </a:rPr>
              <a:t>iii) </a:t>
            </a:r>
            <a:r>
              <a:rPr lang="es-MX" sz="2600">
                <a:solidFill>
                  <a:srgbClr val="0B0C0C"/>
                </a:solidFill>
                <a:latin typeface="Century Gothic"/>
                <a:ea typeface="Century Gothic"/>
                <a:cs typeface="Century Gothic"/>
                <a:sym typeface="Century Gothic"/>
              </a:rPr>
              <a:t>Sedes de organismos comunales construidas.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5"/>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 name="Google Shape;350;p25"/>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1" name="Google Shape;351;p25"/>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 name="Google Shape;352;p25"/>
          <p:cNvSpPr txBox="1"/>
          <p:nvPr/>
        </p:nvSpPr>
        <p:spPr>
          <a:xfrm>
            <a:off x="762000" y="596147"/>
            <a:ext cx="13411200" cy="249299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4.Programas dentro del Plan de Desarrollo y avance en el año 2024</a:t>
            </a:r>
            <a:endParaRPr/>
          </a:p>
          <a:p>
            <a:pPr indent="0" lvl="0" marL="0" marR="0" rtl="0" algn="ctr">
              <a:spcBef>
                <a:spcPts val="0"/>
              </a:spcBef>
              <a:spcAft>
                <a:spcPts val="0"/>
              </a:spcAft>
              <a:buNone/>
            </a:pPr>
            <a:r>
              <a:t/>
            </a:r>
            <a:endParaRPr b="1" sz="5400">
              <a:solidFill>
                <a:srgbClr val="BF0411"/>
              </a:solidFill>
              <a:latin typeface="Century Gothic"/>
              <a:ea typeface="Century Gothic"/>
              <a:cs typeface="Century Gothic"/>
              <a:sym typeface="Century Gothic"/>
            </a:endParaRPr>
          </a:p>
        </p:txBody>
      </p:sp>
      <p:sp>
        <p:nvSpPr>
          <p:cNvPr id="353" name="Google Shape;353;p25"/>
          <p:cNvSpPr txBox="1"/>
          <p:nvPr/>
        </p:nvSpPr>
        <p:spPr>
          <a:xfrm>
            <a:off x="232192" y="2354453"/>
            <a:ext cx="17600540" cy="4856458"/>
          </a:xfrm>
          <a:prstGeom prst="rect">
            <a:avLst/>
          </a:prstGeom>
          <a:noFill/>
          <a:ln>
            <a:noFill/>
          </a:ln>
        </p:spPr>
        <p:txBody>
          <a:bodyPr anchorCtr="0" anchor="t" bIns="0" lIns="0" spcFirstLastPara="1" rIns="0" wrap="square" tIns="0">
            <a:spAutoFit/>
          </a:bodyPr>
          <a:lstStyle/>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Programas</a:t>
            </a:r>
            <a:endParaRPr/>
          </a:p>
          <a:p>
            <a:pPr indent="0" lvl="0" marL="0" marR="0" rtl="0" algn="just">
              <a:lnSpc>
                <a:spcPct val="183038"/>
              </a:lnSpc>
              <a:spcBef>
                <a:spcPts val="0"/>
              </a:spcBef>
              <a:spcAft>
                <a:spcPts val="0"/>
              </a:spcAft>
              <a:buNone/>
            </a:pPr>
            <a:r>
              <a:rPr lang="es-MX" sz="2600" u="sng">
                <a:solidFill>
                  <a:srgbClr val="0B0C0C"/>
                </a:solidFill>
                <a:latin typeface="Century Gothic"/>
                <a:ea typeface="Century Gothic"/>
                <a:cs typeface="Century Gothic"/>
                <a:sym typeface="Century Gothic"/>
              </a:rPr>
              <a:t>Organizaciones Sociales Sólidas e Incidentes en el Desarrollo Local</a:t>
            </a:r>
            <a:endParaRPr b="1" sz="2600">
              <a:solidFill>
                <a:srgbClr val="0B0C0C"/>
              </a:solidFill>
              <a:latin typeface="Century Gothic"/>
              <a:ea typeface="Century Gothic"/>
              <a:cs typeface="Century Gothic"/>
              <a:sym typeface="Century Gothic"/>
            </a:endParaRPr>
          </a:p>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Indicadores de producto: iv) </a:t>
            </a:r>
            <a:r>
              <a:rPr lang="es-MX" sz="2600">
                <a:solidFill>
                  <a:srgbClr val="0B0C0C"/>
                </a:solidFill>
                <a:latin typeface="Century Gothic"/>
                <a:ea typeface="Century Gothic"/>
                <a:cs typeface="Century Gothic"/>
                <a:sym typeface="Century Gothic"/>
              </a:rPr>
              <a:t>Banco de proyectos de iniciativa comunal y comunitaria creado; </a:t>
            </a:r>
            <a:r>
              <a:rPr b="1" lang="es-MX" sz="2600">
                <a:solidFill>
                  <a:srgbClr val="0B0C0C"/>
                </a:solidFill>
                <a:latin typeface="Century Gothic"/>
                <a:ea typeface="Century Gothic"/>
                <a:cs typeface="Century Gothic"/>
                <a:sym typeface="Century Gothic"/>
              </a:rPr>
              <a:t>v)</a:t>
            </a:r>
            <a:r>
              <a:rPr lang="es-MX" sz="2600">
                <a:solidFill>
                  <a:srgbClr val="0B0C0C"/>
                </a:solidFill>
                <a:latin typeface="Century Gothic"/>
                <a:ea typeface="Century Gothic"/>
                <a:cs typeface="Century Gothic"/>
                <a:sym typeface="Century Gothic"/>
              </a:rPr>
              <a:t> Número de</a:t>
            </a:r>
            <a:endParaRPr/>
          </a:p>
          <a:p>
            <a:pPr indent="0" lvl="0" marL="0" marR="0" rtl="0" algn="just">
              <a:lnSpc>
                <a:spcPct val="183038"/>
              </a:lnSpc>
              <a:spcBef>
                <a:spcPts val="0"/>
              </a:spcBef>
              <a:spcAft>
                <a:spcPts val="0"/>
              </a:spcAft>
              <a:buNone/>
            </a:pPr>
            <a:r>
              <a:rPr lang="es-MX" sz="2600">
                <a:solidFill>
                  <a:srgbClr val="0B0C0C"/>
                </a:solidFill>
                <a:latin typeface="Century Gothic"/>
                <a:ea typeface="Century Gothic"/>
                <a:cs typeface="Century Gothic"/>
                <a:sym typeface="Century Gothic"/>
              </a:rPr>
              <a:t>acciones de cambio y transformación del entorno desarrolladas con organismos de acción comunal y la cuadrilla comunal en los barrios de la ciudad </a:t>
            </a:r>
            <a:r>
              <a:rPr b="1" lang="es-MX" sz="2600">
                <a:solidFill>
                  <a:srgbClr val="0B0C0C"/>
                </a:solidFill>
                <a:latin typeface="Century Gothic"/>
                <a:ea typeface="Century Gothic"/>
                <a:cs typeface="Century Gothic"/>
                <a:sym typeface="Century Gothic"/>
              </a:rPr>
              <a:t>vi) </a:t>
            </a:r>
            <a:r>
              <a:rPr lang="es-MX" sz="2600">
                <a:solidFill>
                  <a:srgbClr val="0B0C0C"/>
                </a:solidFill>
                <a:latin typeface="Century Gothic"/>
                <a:ea typeface="Century Gothic"/>
                <a:cs typeface="Century Gothic"/>
                <a:sym typeface="Century Gothic"/>
              </a:rPr>
              <a:t>Número de fondos de financiamiento y apalancamiento para la ejecución de iniciativas y proyectos de organizaciones comunales, comunitarias y/o sociales de base creados</a:t>
            </a:r>
            <a:endParaRPr/>
          </a:p>
          <a:p>
            <a:pPr indent="0" lvl="0" marL="0" marR="0" rtl="0" algn="l">
              <a:lnSpc>
                <a:spcPct val="183038"/>
              </a:lnSpc>
              <a:spcBef>
                <a:spcPts val="0"/>
              </a:spcBef>
              <a:spcAft>
                <a:spcPts val="0"/>
              </a:spcAft>
              <a:buNone/>
            </a:pPr>
            <a:r>
              <a:rPr lang="es-MX" sz="2600">
                <a:solidFill>
                  <a:srgbClr val="0B0C0C"/>
                </a:solidFill>
                <a:latin typeface="Century Gothic"/>
                <a:ea typeface="Century Gothic"/>
                <a:cs typeface="Century Gothic"/>
                <a:sym typeface="Century Gothic"/>
              </a:rPr>
              <a:t>.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26"/>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9" name="Google Shape;359;p26"/>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0" name="Google Shape;360;p26"/>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1" name="Google Shape;361;p26"/>
          <p:cNvSpPr txBox="1"/>
          <p:nvPr/>
        </p:nvSpPr>
        <p:spPr>
          <a:xfrm>
            <a:off x="762000" y="596147"/>
            <a:ext cx="13411200" cy="249299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4.Programas dentro del Plan de Desarrollo y avance en el año 2024</a:t>
            </a:r>
            <a:endParaRPr/>
          </a:p>
          <a:p>
            <a:pPr indent="0" lvl="0" marL="0" marR="0" rtl="0" algn="ctr">
              <a:spcBef>
                <a:spcPts val="0"/>
              </a:spcBef>
              <a:spcAft>
                <a:spcPts val="0"/>
              </a:spcAft>
              <a:buNone/>
            </a:pPr>
            <a:r>
              <a:t/>
            </a:r>
            <a:endParaRPr b="1" sz="5400">
              <a:solidFill>
                <a:srgbClr val="BF0411"/>
              </a:solidFill>
              <a:latin typeface="Century Gothic"/>
              <a:ea typeface="Century Gothic"/>
              <a:cs typeface="Century Gothic"/>
              <a:sym typeface="Century Gothic"/>
            </a:endParaRPr>
          </a:p>
        </p:txBody>
      </p:sp>
      <p:sp>
        <p:nvSpPr>
          <p:cNvPr id="362" name="Google Shape;362;p26"/>
          <p:cNvSpPr txBox="1"/>
          <p:nvPr/>
        </p:nvSpPr>
        <p:spPr>
          <a:xfrm>
            <a:off x="232192" y="2354453"/>
            <a:ext cx="17600540" cy="4240905"/>
          </a:xfrm>
          <a:prstGeom prst="rect">
            <a:avLst/>
          </a:prstGeom>
          <a:noFill/>
          <a:ln>
            <a:noFill/>
          </a:ln>
        </p:spPr>
        <p:txBody>
          <a:bodyPr anchorCtr="0" anchor="t" bIns="0" lIns="0" spcFirstLastPara="1" rIns="0" wrap="square" tIns="0">
            <a:spAutoFit/>
          </a:bodyPr>
          <a:lstStyle/>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Programas</a:t>
            </a:r>
            <a:endParaRPr/>
          </a:p>
          <a:p>
            <a:pPr indent="0" lvl="0" marL="0" marR="0" rtl="0" algn="just">
              <a:lnSpc>
                <a:spcPct val="183038"/>
              </a:lnSpc>
              <a:spcBef>
                <a:spcPts val="0"/>
              </a:spcBef>
              <a:spcAft>
                <a:spcPts val="0"/>
              </a:spcAft>
              <a:buNone/>
            </a:pPr>
            <a:r>
              <a:rPr lang="es-MX" sz="2600" u="sng">
                <a:solidFill>
                  <a:srgbClr val="0B0C0C"/>
                </a:solidFill>
                <a:latin typeface="Century Gothic"/>
                <a:ea typeface="Century Gothic"/>
                <a:cs typeface="Century Gothic"/>
                <a:sym typeface="Century Gothic"/>
              </a:rPr>
              <a:t>Presupuesto Participativo </a:t>
            </a:r>
            <a:endParaRPr/>
          </a:p>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Objetivo General: </a:t>
            </a:r>
            <a:r>
              <a:rPr lang="es-MX" sz="2600">
                <a:solidFill>
                  <a:srgbClr val="0B0C0C"/>
                </a:solidFill>
                <a:latin typeface="Century Gothic"/>
                <a:ea typeface="Century Gothic"/>
                <a:cs typeface="Century Gothic"/>
                <a:sym typeface="Century Gothic"/>
              </a:rPr>
              <a:t>Fortalecer la participación democrática de la ciudadanía en la planeación del desarrollo de las comunidades y su incidencia sobre el presupuesto público del Distrito, definiendo prioridades de inversión en las localidades para contribuir a superar problemáticas identificadas en los planes de desarrollo locales.</a:t>
            </a:r>
            <a:endParaRPr/>
          </a:p>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Indicadores de producto: i) </a:t>
            </a:r>
            <a:r>
              <a:rPr lang="es-MX" sz="2600">
                <a:solidFill>
                  <a:srgbClr val="0B0C0C"/>
                </a:solidFill>
                <a:latin typeface="Century Gothic"/>
                <a:ea typeface="Century Gothic"/>
                <a:cs typeface="Century Gothic"/>
                <a:sym typeface="Century Gothic"/>
              </a:rPr>
              <a:t>Cantidad de recursos para presupuestos participativos invertidos.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27"/>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8" name="Google Shape;368;p27"/>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9" name="Google Shape;369;p27"/>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0" name="Google Shape;370;p27"/>
          <p:cNvSpPr txBox="1"/>
          <p:nvPr/>
        </p:nvSpPr>
        <p:spPr>
          <a:xfrm>
            <a:off x="762000" y="596147"/>
            <a:ext cx="13411200" cy="249299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4.Programas dentro del Plan de Desarrollo y avance en el año 2024</a:t>
            </a:r>
            <a:endParaRPr/>
          </a:p>
          <a:p>
            <a:pPr indent="0" lvl="0" marL="0" marR="0" rtl="0" algn="ctr">
              <a:spcBef>
                <a:spcPts val="0"/>
              </a:spcBef>
              <a:spcAft>
                <a:spcPts val="0"/>
              </a:spcAft>
              <a:buNone/>
            </a:pPr>
            <a:r>
              <a:t/>
            </a:r>
            <a:endParaRPr b="1" sz="5400">
              <a:solidFill>
                <a:srgbClr val="BF0411"/>
              </a:solidFill>
              <a:latin typeface="Century Gothic"/>
              <a:ea typeface="Century Gothic"/>
              <a:cs typeface="Century Gothic"/>
              <a:sym typeface="Century Gothic"/>
            </a:endParaRPr>
          </a:p>
        </p:txBody>
      </p:sp>
      <p:sp>
        <p:nvSpPr>
          <p:cNvPr id="371" name="Google Shape;371;p27"/>
          <p:cNvSpPr txBox="1"/>
          <p:nvPr/>
        </p:nvSpPr>
        <p:spPr>
          <a:xfrm>
            <a:off x="232192" y="2354453"/>
            <a:ext cx="17600540" cy="6087564"/>
          </a:xfrm>
          <a:prstGeom prst="rect">
            <a:avLst/>
          </a:prstGeom>
          <a:noFill/>
          <a:ln>
            <a:noFill/>
          </a:ln>
        </p:spPr>
        <p:txBody>
          <a:bodyPr anchorCtr="0" anchor="t" bIns="0" lIns="0" spcFirstLastPara="1" rIns="0" wrap="square" tIns="0">
            <a:spAutoFit/>
          </a:bodyPr>
          <a:lstStyle/>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Programas</a:t>
            </a:r>
            <a:endParaRPr/>
          </a:p>
          <a:p>
            <a:pPr indent="0" lvl="0" marL="0" marR="0" rtl="0" algn="just">
              <a:lnSpc>
                <a:spcPct val="183038"/>
              </a:lnSpc>
              <a:spcBef>
                <a:spcPts val="0"/>
              </a:spcBef>
              <a:spcAft>
                <a:spcPts val="0"/>
              </a:spcAft>
              <a:buNone/>
            </a:pPr>
            <a:r>
              <a:rPr lang="es-MX" sz="2600" u="sng">
                <a:solidFill>
                  <a:srgbClr val="0B0C0C"/>
                </a:solidFill>
                <a:latin typeface="Century Gothic"/>
                <a:ea typeface="Century Gothic"/>
                <a:cs typeface="Century Gothic"/>
                <a:sym typeface="Century Gothic"/>
              </a:rPr>
              <a:t>Participando Decidimos y Avanzamos </a:t>
            </a:r>
            <a:endParaRPr/>
          </a:p>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Objetivo General: </a:t>
            </a:r>
            <a:r>
              <a:rPr lang="es-MX" sz="2600">
                <a:solidFill>
                  <a:srgbClr val="0B0C0C"/>
                </a:solidFill>
                <a:latin typeface="Century Gothic"/>
                <a:ea typeface="Century Gothic"/>
                <a:cs typeface="Century Gothic"/>
                <a:sym typeface="Century Gothic"/>
              </a:rPr>
              <a:t>Promover la participación ciudadana de los cartageneros y cartageneras como elemento fundamental para el desarrollo colectivo de la ciudad y de esta manera garantizar las decisiones más asertivas para el bienestar general de la población.</a:t>
            </a:r>
            <a:endParaRPr/>
          </a:p>
          <a:p>
            <a:pPr indent="0" lvl="0" marL="0" marR="0" rtl="0" algn="just">
              <a:lnSpc>
                <a:spcPct val="183038"/>
              </a:lnSpc>
              <a:spcBef>
                <a:spcPts val="0"/>
              </a:spcBef>
              <a:spcAft>
                <a:spcPts val="0"/>
              </a:spcAft>
              <a:buNone/>
            </a:pPr>
            <a:r>
              <a:t/>
            </a:r>
            <a:endParaRPr b="1" sz="2600">
              <a:solidFill>
                <a:srgbClr val="0B0C0C"/>
              </a:solidFill>
              <a:latin typeface="Century Gothic"/>
              <a:ea typeface="Century Gothic"/>
              <a:cs typeface="Century Gothic"/>
              <a:sym typeface="Century Gothic"/>
            </a:endParaRPr>
          </a:p>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Indicadores de producto: i) </a:t>
            </a:r>
            <a:r>
              <a:rPr lang="es-MX" sz="2600">
                <a:solidFill>
                  <a:srgbClr val="0B0C0C"/>
                </a:solidFill>
                <a:latin typeface="Century Gothic"/>
                <a:ea typeface="Century Gothic"/>
                <a:cs typeface="Century Gothic"/>
                <a:sym typeface="Century Gothic"/>
              </a:rPr>
              <a:t>Número de ciudadanos vinculados a procesos de construcción de instrumentos de gestión y de políticas públicas;</a:t>
            </a:r>
            <a:r>
              <a:rPr b="1" lang="es-MX" sz="2600">
                <a:solidFill>
                  <a:srgbClr val="0B0C0C"/>
                </a:solidFill>
                <a:latin typeface="Century Gothic"/>
                <a:ea typeface="Century Gothic"/>
                <a:cs typeface="Century Gothic"/>
                <a:sym typeface="Century Gothic"/>
              </a:rPr>
              <a:t> ii)</a:t>
            </a:r>
            <a:r>
              <a:rPr lang="es-MX" sz="2600">
                <a:solidFill>
                  <a:srgbClr val="0B0C0C"/>
                </a:solidFill>
                <a:latin typeface="Century Gothic"/>
                <a:ea typeface="Century Gothic"/>
                <a:cs typeface="Century Gothic"/>
                <a:sym typeface="Century Gothic"/>
              </a:rPr>
              <a:t> Campañas para la promoción de la participación ciudadana creadas; </a:t>
            </a:r>
            <a:r>
              <a:rPr b="1" lang="es-MX" sz="2600">
                <a:solidFill>
                  <a:srgbClr val="0B0C0C"/>
                </a:solidFill>
                <a:latin typeface="Century Gothic"/>
                <a:ea typeface="Century Gothic"/>
                <a:cs typeface="Century Gothic"/>
                <a:sym typeface="Century Gothic"/>
              </a:rPr>
              <a:t>iii) </a:t>
            </a:r>
            <a:r>
              <a:rPr lang="es-MX" sz="2600">
                <a:solidFill>
                  <a:srgbClr val="0B0C0C"/>
                </a:solidFill>
                <a:latin typeface="Century Gothic"/>
                <a:ea typeface="Century Gothic"/>
                <a:cs typeface="Century Gothic"/>
                <a:sym typeface="Century Gothic"/>
              </a:rPr>
              <a:t>Número de encuentros comunales y/o comunitarios de intercambio de experiencias, construcción de ciudad y promoción de la participación ciudadana desarrollados.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28"/>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7" name="Google Shape;377;p28"/>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8" name="Google Shape;378;p28"/>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9" name="Google Shape;379;p28"/>
          <p:cNvSpPr txBox="1"/>
          <p:nvPr/>
        </p:nvSpPr>
        <p:spPr>
          <a:xfrm>
            <a:off x="762000" y="596147"/>
            <a:ext cx="13411200" cy="249299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4.Programas dentro del Plan de Desarrollo y avance en el año 2024</a:t>
            </a:r>
            <a:endParaRPr/>
          </a:p>
          <a:p>
            <a:pPr indent="0" lvl="0" marL="0" marR="0" rtl="0" algn="ctr">
              <a:spcBef>
                <a:spcPts val="0"/>
              </a:spcBef>
              <a:spcAft>
                <a:spcPts val="0"/>
              </a:spcAft>
              <a:buNone/>
            </a:pPr>
            <a:r>
              <a:t/>
            </a:r>
            <a:endParaRPr b="1" sz="5400">
              <a:solidFill>
                <a:srgbClr val="BF0411"/>
              </a:solidFill>
              <a:latin typeface="Century Gothic"/>
              <a:ea typeface="Century Gothic"/>
              <a:cs typeface="Century Gothic"/>
              <a:sym typeface="Century Gothic"/>
            </a:endParaRPr>
          </a:p>
        </p:txBody>
      </p:sp>
      <p:sp>
        <p:nvSpPr>
          <p:cNvPr id="380" name="Google Shape;380;p28"/>
          <p:cNvSpPr txBox="1"/>
          <p:nvPr/>
        </p:nvSpPr>
        <p:spPr>
          <a:xfrm>
            <a:off x="232192" y="2354453"/>
            <a:ext cx="17600540" cy="3009798"/>
          </a:xfrm>
          <a:prstGeom prst="rect">
            <a:avLst/>
          </a:prstGeom>
          <a:noFill/>
          <a:ln>
            <a:noFill/>
          </a:ln>
        </p:spPr>
        <p:txBody>
          <a:bodyPr anchorCtr="0" anchor="t" bIns="0" lIns="0" spcFirstLastPara="1" rIns="0" wrap="square" tIns="0">
            <a:spAutoFit/>
          </a:bodyPr>
          <a:lstStyle/>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Programas</a:t>
            </a:r>
            <a:endParaRPr/>
          </a:p>
          <a:p>
            <a:pPr indent="0" lvl="0" marL="0" marR="0" rtl="0" algn="just">
              <a:lnSpc>
                <a:spcPct val="183038"/>
              </a:lnSpc>
              <a:spcBef>
                <a:spcPts val="0"/>
              </a:spcBef>
              <a:spcAft>
                <a:spcPts val="0"/>
              </a:spcAft>
              <a:buNone/>
            </a:pPr>
            <a:r>
              <a:rPr lang="es-MX" sz="2600" u="sng">
                <a:solidFill>
                  <a:srgbClr val="0B0C0C"/>
                </a:solidFill>
                <a:latin typeface="Century Gothic"/>
                <a:ea typeface="Century Gothic"/>
                <a:cs typeface="Century Gothic"/>
                <a:sym typeface="Century Gothic"/>
              </a:rPr>
              <a:t>Participando Decidimos y Avanzamos </a:t>
            </a:r>
            <a:endParaRPr/>
          </a:p>
          <a:p>
            <a:pPr indent="0" lvl="0" marL="0" marR="0" rtl="0" algn="just">
              <a:lnSpc>
                <a:spcPct val="183038"/>
              </a:lnSpc>
              <a:spcBef>
                <a:spcPts val="0"/>
              </a:spcBef>
              <a:spcAft>
                <a:spcPts val="0"/>
              </a:spcAft>
              <a:buNone/>
            </a:pPr>
            <a:r>
              <a:t/>
            </a:r>
            <a:endParaRPr b="1" sz="2600">
              <a:solidFill>
                <a:srgbClr val="0B0C0C"/>
              </a:solidFill>
              <a:latin typeface="Century Gothic"/>
              <a:ea typeface="Century Gothic"/>
              <a:cs typeface="Century Gothic"/>
              <a:sym typeface="Century Gothic"/>
            </a:endParaRPr>
          </a:p>
          <a:p>
            <a:pPr indent="0" lvl="0" marL="0" marR="0" rtl="0" algn="just">
              <a:lnSpc>
                <a:spcPct val="183038"/>
              </a:lnSpc>
              <a:spcBef>
                <a:spcPts val="0"/>
              </a:spcBef>
              <a:spcAft>
                <a:spcPts val="0"/>
              </a:spcAft>
              <a:buNone/>
            </a:pPr>
            <a:r>
              <a:rPr b="1" lang="es-MX" sz="2600">
                <a:solidFill>
                  <a:srgbClr val="0B0C0C"/>
                </a:solidFill>
                <a:latin typeface="Century Gothic"/>
                <a:ea typeface="Century Gothic"/>
                <a:cs typeface="Century Gothic"/>
                <a:sym typeface="Century Gothic"/>
              </a:rPr>
              <a:t>Indicadores de producto: iv) </a:t>
            </a:r>
            <a:r>
              <a:rPr lang="es-MX" sz="2600">
                <a:solidFill>
                  <a:srgbClr val="0B0C0C"/>
                </a:solidFill>
                <a:latin typeface="Century Gothic"/>
                <a:ea typeface="Century Gothic"/>
                <a:cs typeface="Century Gothic"/>
                <a:sym typeface="Century Gothic"/>
              </a:rPr>
              <a:t>Número de afiliados y afiliadas a organismos comunales del Distrito certificados bajo la metodología del programa Formador de Formadores para la Acción Comunal.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29"/>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6" name="Google Shape;386;p29"/>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 name="Google Shape;387;p29"/>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8" name="Google Shape;388;p29"/>
          <p:cNvSpPr txBox="1"/>
          <p:nvPr/>
        </p:nvSpPr>
        <p:spPr>
          <a:xfrm>
            <a:off x="762000" y="596147"/>
            <a:ext cx="13411200" cy="249299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4.Programas dentro del Plan de Desarrollo y avance en el año 2024</a:t>
            </a:r>
            <a:endParaRPr/>
          </a:p>
          <a:p>
            <a:pPr indent="0" lvl="0" marL="0" marR="0" rtl="0" algn="ctr">
              <a:spcBef>
                <a:spcPts val="0"/>
              </a:spcBef>
              <a:spcAft>
                <a:spcPts val="0"/>
              </a:spcAft>
              <a:buNone/>
            </a:pPr>
            <a:r>
              <a:t/>
            </a:r>
            <a:endParaRPr b="1" sz="5400">
              <a:solidFill>
                <a:srgbClr val="BF0411"/>
              </a:solidFill>
              <a:latin typeface="Century Gothic"/>
              <a:ea typeface="Century Gothic"/>
              <a:cs typeface="Century Gothic"/>
              <a:sym typeface="Century Gothic"/>
            </a:endParaRPr>
          </a:p>
        </p:txBody>
      </p:sp>
      <p:sp>
        <p:nvSpPr>
          <p:cNvPr id="389" name="Google Shape;389;p29"/>
          <p:cNvSpPr txBox="1"/>
          <p:nvPr/>
        </p:nvSpPr>
        <p:spPr>
          <a:xfrm>
            <a:off x="1484009" y="2666158"/>
            <a:ext cx="15769808" cy="1778692"/>
          </a:xfrm>
          <a:prstGeom prst="rect">
            <a:avLst/>
          </a:prstGeom>
          <a:noFill/>
          <a:ln>
            <a:noFill/>
          </a:ln>
        </p:spPr>
        <p:txBody>
          <a:bodyPr anchorCtr="0" anchor="t" bIns="0" lIns="0" spcFirstLastPara="1" rIns="0" wrap="square" tIns="0">
            <a:spAutoFit/>
          </a:bodyPr>
          <a:lstStyle/>
          <a:p>
            <a:pPr indent="0" lvl="0" marL="0" marR="0" rtl="0" algn="just">
              <a:lnSpc>
                <a:spcPct val="183038"/>
              </a:lnSpc>
              <a:spcBef>
                <a:spcPts val="0"/>
              </a:spcBef>
              <a:spcAft>
                <a:spcPts val="0"/>
              </a:spcAft>
              <a:buNone/>
            </a:pPr>
            <a:r>
              <a:rPr b="1" lang="es-MX" sz="2600">
                <a:solidFill>
                  <a:schemeClr val="dk1"/>
                </a:solidFill>
                <a:latin typeface="Century Gothic"/>
                <a:ea typeface="Century Gothic"/>
                <a:cs typeface="Century Gothic"/>
                <a:sym typeface="Century Gothic"/>
              </a:rPr>
              <a:t>Valor ($) por cada programa del Plan de Desarrollo responsable de IACC</a:t>
            </a:r>
            <a:endParaRPr/>
          </a:p>
          <a:p>
            <a:pPr indent="0" lvl="0" marL="0" marR="0" rtl="0" algn="l">
              <a:lnSpc>
                <a:spcPct val="183038"/>
              </a:lnSpc>
              <a:spcBef>
                <a:spcPts val="0"/>
              </a:spcBef>
              <a:spcAft>
                <a:spcPts val="0"/>
              </a:spcAft>
              <a:buNone/>
            </a:pPr>
            <a:r>
              <a:t/>
            </a:r>
            <a:endParaRPr b="1" sz="2600">
              <a:solidFill>
                <a:schemeClr val="dk1"/>
              </a:solidFill>
              <a:latin typeface="Century Gothic"/>
              <a:ea typeface="Century Gothic"/>
              <a:cs typeface="Century Gothic"/>
              <a:sym typeface="Century Gothic"/>
            </a:endParaRPr>
          </a:p>
          <a:p>
            <a:pPr indent="0" lvl="0" marL="0" marR="0" rtl="0" algn="l">
              <a:lnSpc>
                <a:spcPct val="183038"/>
              </a:lnSpc>
              <a:spcBef>
                <a:spcPts val="0"/>
              </a:spcBef>
              <a:spcAft>
                <a:spcPts val="0"/>
              </a:spcAft>
              <a:buNone/>
            </a:pPr>
            <a:r>
              <a:t/>
            </a:r>
            <a:endParaRPr b="1" sz="2600">
              <a:solidFill>
                <a:schemeClr val="dk1"/>
              </a:solidFill>
              <a:latin typeface="Century Gothic"/>
              <a:ea typeface="Century Gothic"/>
              <a:cs typeface="Century Gothic"/>
              <a:sym typeface="Century Gothic"/>
            </a:endParaRPr>
          </a:p>
        </p:txBody>
      </p:sp>
      <p:graphicFrame>
        <p:nvGraphicFramePr>
          <p:cNvPr id="390" name="Google Shape;390;p29"/>
          <p:cNvGraphicFramePr/>
          <p:nvPr/>
        </p:nvGraphicFramePr>
        <p:xfrm>
          <a:off x="605816" y="3522305"/>
          <a:ext cx="3000000" cy="3000000"/>
        </p:xfrm>
        <a:graphic>
          <a:graphicData uri="http://schemas.openxmlformats.org/drawingml/2006/table">
            <a:tbl>
              <a:tblPr>
                <a:noFill/>
                <a:tableStyleId>{807BA2D5-CD9B-4055-942B-79795DECACAF}</a:tableStyleId>
              </a:tblPr>
              <a:tblGrid>
                <a:gridCol w="4849550"/>
                <a:gridCol w="2049100"/>
                <a:gridCol w="5449525"/>
                <a:gridCol w="1600200"/>
                <a:gridCol w="1143000"/>
                <a:gridCol w="1905000"/>
              </a:tblGrid>
              <a:tr h="230750">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Programa del Plan de Desarrollo </a:t>
                      </a:r>
                      <a:endParaRPr b="1"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BPIN </a:t>
                      </a:r>
                      <a:endParaRPr b="1"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Nombre del Proyecto </a:t>
                      </a:r>
                      <a:endParaRPr b="1"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Estado</a:t>
                      </a:r>
                      <a:endParaRPr b="1"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Horizonte</a:t>
                      </a:r>
                      <a:endParaRPr b="1"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Valor ($)</a:t>
                      </a:r>
                      <a:endParaRPr b="1"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r h="692225">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 Organismos Comunales Técnicos y Administrativamente Eficientes </a:t>
                      </a:r>
                      <a:endParaRPr b="1"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2021130010221</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Fortalecimiento de la gestión administrativa y laborar social de los Organismos Comunales del Distrito de  Cartagena de Indias</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En Ejecución</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2021 – 2024</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637.000.000 </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r>
              <a:tr h="692225">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Organizaciones Sociales Sólidas e Incidentes en el Desarrollo Local</a:t>
                      </a:r>
                      <a:endParaRPr b="1"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2024130010246</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Consolidación de organizaciones sociales sólidas e incidentes en el desarrollo local en el Distrito de  Cartagena de Indias</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En Ejecución</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2024 - 2027</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4.394.317.507,30 </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r>
              <a:tr h="922975">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 Presupuesto Participativo </a:t>
                      </a:r>
                      <a:endParaRPr b="1"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2024130010254</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Contribución democrática de la ciudadanía en la planeación del Desarrollo de las comunidades a con presupuestos participativos en el Distrito de  Cartagena de Indias</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Formulación</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2024 - 2027</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 </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r>
              <a:tr h="692225">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Participando Decidimos y Avanzamos </a:t>
                      </a:r>
                      <a:endParaRPr b="1"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2024130010251</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Apoyo A La Participación Ciudadana Para Garantizar Las Decisiones  Asertivas En Bienestar General De La Población Del Distrito De  Cartagena De Indias</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En Ejecución</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2024 - 2027</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c>
                  <a:txBody>
                    <a:bodyPr/>
                    <a:lstStyle/>
                    <a:p>
                      <a:pPr indent="0" lvl="0" marL="0" marR="0" rtl="0" algn="ctr">
                        <a:spcBef>
                          <a:spcPts val="0"/>
                        </a:spcBef>
                        <a:spcAft>
                          <a:spcPts val="0"/>
                        </a:spcAft>
                        <a:buNone/>
                      </a:pPr>
                      <a:r>
                        <a:rPr lang="es-MX" sz="1600" u="none" cap="none" strike="noStrike">
                          <a:solidFill>
                            <a:schemeClr val="lt1"/>
                          </a:solidFill>
                          <a:latin typeface="Century Gothic"/>
                          <a:ea typeface="Century Gothic"/>
                          <a:cs typeface="Century Gothic"/>
                          <a:sym typeface="Century Gothic"/>
                        </a:rPr>
                        <a:t>1.781.812.405 </a:t>
                      </a:r>
                      <a:endParaRPr b="0" i="0" sz="16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F7240"/>
                    </a:solidFill>
                  </a:tcPr>
                </a:tc>
              </a:tr>
            </a:tbl>
          </a:graphicData>
        </a:graphic>
      </p:graphicFrame>
      <p:sp>
        <p:nvSpPr>
          <p:cNvPr id="391" name="Google Shape;391;p29"/>
          <p:cNvSpPr txBox="1"/>
          <p:nvPr/>
        </p:nvSpPr>
        <p:spPr>
          <a:xfrm>
            <a:off x="2667000" y="7373393"/>
            <a:ext cx="12573000" cy="145110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2000">
                <a:solidFill>
                  <a:srgbClr val="0B0C0C"/>
                </a:solidFill>
                <a:latin typeface="Century Gothic"/>
                <a:ea typeface="Century Gothic"/>
                <a:cs typeface="Century Gothic"/>
                <a:sym typeface="Century Gothic"/>
              </a:rPr>
              <a:t>Nota:DNP-MapInversiones.</a:t>
            </a:r>
            <a:endParaRPr/>
          </a:p>
          <a:p>
            <a:pPr indent="0" lvl="0" marL="0" marR="0" rtl="0" algn="ctr">
              <a:lnSpc>
                <a:spcPct val="237950"/>
              </a:lnSpc>
              <a:spcBef>
                <a:spcPts val="0"/>
              </a:spcBef>
              <a:spcAft>
                <a:spcPts val="0"/>
              </a:spcAft>
              <a:buNone/>
            </a:pPr>
            <a:r>
              <a:t/>
            </a:r>
            <a:endParaRPr b="1" sz="2000">
              <a:solidFill>
                <a:srgbClr val="0B0C0C"/>
              </a:solidFill>
              <a:latin typeface="Century Gothic"/>
              <a:ea typeface="Century Gothic"/>
              <a:cs typeface="Century Gothic"/>
              <a:sym typeface="Century Gothic"/>
            </a:endParaRPr>
          </a:p>
          <a:p>
            <a:pPr indent="0" lvl="0" marL="0" marR="0" rtl="0" algn="ctr">
              <a:lnSpc>
                <a:spcPct val="237950"/>
              </a:lnSpc>
              <a:spcBef>
                <a:spcPts val="0"/>
              </a:spcBef>
              <a:spcAft>
                <a:spcPts val="0"/>
              </a:spcAft>
              <a:buNone/>
            </a:pPr>
            <a:r>
              <a:rPr b="1" lang="es-MX" sz="2000">
                <a:solidFill>
                  <a:srgbClr val="0B0C0C"/>
                </a:solidFill>
                <a:latin typeface="Century Gothic"/>
                <a:ea typeface="Century Gothic"/>
                <a:cs typeface="Century Gothic"/>
                <a:sym typeface="Century Gothic"/>
              </a:rPr>
              <a:t>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30"/>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 name="Google Shape;397;p30"/>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8" name="Google Shape;398;p30"/>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 name="Google Shape;399;p30"/>
          <p:cNvSpPr txBox="1"/>
          <p:nvPr/>
        </p:nvSpPr>
        <p:spPr>
          <a:xfrm>
            <a:off x="762000" y="823977"/>
            <a:ext cx="13411200" cy="249299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4.Programas dentro del Plan de Desarrollo y avance en el año 2024</a:t>
            </a:r>
            <a:endParaRPr/>
          </a:p>
          <a:p>
            <a:pPr indent="0" lvl="0" marL="0" marR="0" rtl="0" algn="ctr">
              <a:spcBef>
                <a:spcPts val="0"/>
              </a:spcBef>
              <a:spcAft>
                <a:spcPts val="0"/>
              </a:spcAft>
              <a:buNone/>
            </a:pPr>
            <a:r>
              <a:t/>
            </a:r>
            <a:endParaRPr b="1" sz="5400">
              <a:solidFill>
                <a:srgbClr val="BF0411"/>
              </a:solidFill>
              <a:latin typeface="Century Gothic"/>
              <a:ea typeface="Century Gothic"/>
              <a:cs typeface="Century Gothic"/>
              <a:sym typeface="Century Gothic"/>
            </a:endParaRPr>
          </a:p>
        </p:txBody>
      </p:sp>
      <p:sp>
        <p:nvSpPr>
          <p:cNvPr id="400" name="Google Shape;400;p30"/>
          <p:cNvSpPr txBox="1"/>
          <p:nvPr/>
        </p:nvSpPr>
        <p:spPr>
          <a:xfrm>
            <a:off x="1449596" y="2727570"/>
            <a:ext cx="15769808" cy="1778692"/>
          </a:xfrm>
          <a:prstGeom prst="rect">
            <a:avLst/>
          </a:prstGeom>
          <a:noFill/>
          <a:ln>
            <a:noFill/>
          </a:ln>
        </p:spPr>
        <p:txBody>
          <a:bodyPr anchorCtr="0" anchor="t" bIns="0" lIns="0" spcFirstLastPara="1" rIns="0" wrap="square" tIns="0">
            <a:spAutoFit/>
          </a:bodyPr>
          <a:lstStyle/>
          <a:p>
            <a:pPr indent="0" lvl="0" marL="0" marR="0" rtl="0" algn="just">
              <a:lnSpc>
                <a:spcPct val="183038"/>
              </a:lnSpc>
              <a:spcBef>
                <a:spcPts val="0"/>
              </a:spcBef>
              <a:spcAft>
                <a:spcPts val="0"/>
              </a:spcAft>
              <a:buNone/>
            </a:pPr>
            <a:r>
              <a:rPr b="1" lang="es-MX" sz="2600">
                <a:solidFill>
                  <a:schemeClr val="dk1"/>
                </a:solidFill>
                <a:latin typeface="Century Gothic"/>
                <a:ea typeface="Century Gothic"/>
                <a:cs typeface="Century Gothic"/>
                <a:sym typeface="Century Gothic"/>
              </a:rPr>
              <a:t>Avance por cada programa del Plan de Desarrollo “Cartagena Ciudad de Derechos” </a:t>
            </a:r>
            <a:endParaRPr/>
          </a:p>
          <a:p>
            <a:pPr indent="0" lvl="0" marL="0" marR="0" rtl="0" algn="l">
              <a:lnSpc>
                <a:spcPct val="183038"/>
              </a:lnSpc>
              <a:spcBef>
                <a:spcPts val="0"/>
              </a:spcBef>
              <a:spcAft>
                <a:spcPts val="0"/>
              </a:spcAft>
              <a:buNone/>
            </a:pPr>
            <a:r>
              <a:t/>
            </a:r>
            <a:endParaRPr b="1" sz="2600">
              <a:solidFill>
                <a:schemeClr val="dk1"/>
              </a:solidFill>
              <a:latin typeface="Century Gothic"/>
              <a:ea typeface="Century Gothic"/>
              <a:cs typeface="Century Gothic"/>
              <a:sym typeface="Century Gothic"/>
            </a:endParaRPr>
          </a:p>
          <a:p>
            <a:pPr indent="0" lvl="0" marL="0" marR="0" rtl="0" algn="l">
              <a:lnSpc>
                <a:spcPct val="183038"/>
              </a:lnSpc>
              <a:spcBef>
                <a:spcPts val="0"/>
              </a:spcBef>
              <a:spcAft>
                <a:spcPts val="0"/>
              </a:spcAft>
              <a:buNone/>
            </a:pPr>
            <a:r>
              <a:t/>
            </a:r>
            <a:endParaRPr b="1" sz="2600">
              <a:solidFill>
                <a:schemeClr val="dk1"/>
              </a:solidFill>
              <a:latin typeface="Century Gothic"/>
              <a:ea typeface="Century Gothic"/>
              <a:cs typeface="Century Gothic"/>
              <a:sym typeface="Century Gothic"/>
            </a:endParaRPr>
          </a:p>
        </p:txBody>
      </p:sp>
      <p:sp>
        <p:nvSpPr>
          <p:cNvPr id="401" name="Google Shape;401;p30"/>
          <p:cNvSpPr txBox="1"/>
          <p:nvPr/>
        </p:nvSpPr>
        <p:spPr>
          <a:xfrm>
            <a:off x="3048000" y="7609784"/>
            <a:ext cx="12573000" cy="114332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2000">
                <a:solidFill>
                  <a:srgbClr val="0B0C0C"/>
                </a:solidFill>
                <a:latin typeface="Century Gothic"/>
                <a:ea typeface="Century Gothic"/>
                <a:cs typeface="Century Gothic"/>
                <a:sym typeface="Century Gothic"/>
              </a:rPr>
              <a:t>Nota: Informe de seguimiento del Plan de Desarrollo Distrital “Cartagena ciudad de derechos 2024-2027”.</a:t>
            </a:r>
            <a:endParaRPr/>
          </a:p>
          <a:p>
            <a:pPr indent="0" lvl="0" marL="0" marR="0" rtl="0" algn="ctr">
              <a:lnSpc>
                <a:spcPct val="237950"/>
              </a:lnSpc>
              <a:spcBef>
                <a:spcPts val="0"/>
              </a:spcBef>
              <a:spcAft>
                <a:spcPts val="0"/>
              </a:spcAft>
              <a:buNone/>
            </a:pPr>
            <a:r>
              <a:rPr b="1" lang="es-MX" sz="2000">
                <a:solidFill>
                  <a:srgbClr val="0B0C0C"/>
                </a:solidFill>
                <a:latin typeface="Century Gothic"/>
                <a:ea typeface="Century Gothic"/>
                <a:cs typeface="Century Gothic"/>
                <a:sym typeface="Century Gothic"/>
              </a:rPr>
              <a:t> </a:t>
            </a:r>
            <a:endParaRPr/>
          </a:p>
        </p:txBody>
      </p:sp>
      <p:graphicFrame>
        <p:nvGraphicFramePr>
          <p:cNvPr id="402" name="Google Shape;402;p30"/>
          <p:cNvGraphicFramePr/>
          <p:nvPr/>
        </p:nvGraphicFramePr>
        <p:xfrm>
          <a:off x="5694673" y="3906364"/>
          <a:ext cx="3000000" cy="3000000"/>
        </p:xfrm>
        <a:graphic>
          <a:graphicData uri="http://schemas.openxmlformats.org/drawingml/2006/table">
            <a:tbl>
              <a:tblPr>
                <a:noFill/>
                <a:tableStyleId>{807BA2D5-CD9B-4055-942B-79795DECACAF}</a:tableStyleId>
              </a:tblPr>
              <a:tblGrid>
                <a:gridCol w="4849550"/>
                <a:gridCol w="2049100"/>
              </a:tblGrid>
              <a:tr h="230750">
                <a:tc>
                  <a:txBody>
                    <a:bodyPr/>
                    <a:lstStyle/>
                    <a:p>
                      <a:pPr indent="0" lvl="0" marL="0" marR="0" rtl="0" algn="ctr">
                        <a:spcBef>
                          <a:spcPts val="0"/>
                        </a:spcBef>
                        <a:spcAft>
                          <a:spcPts val="0"/>
                        </a:spcAft>
                        <a:buNone/>
                      </a:pPr>
                      <a:r>
                        <a:rPr lang="es-MX" sz="2000" u="none" cap="none" strike="noStrike">
                          <a:solidFill>
                            <a:schemeClr val="lt1"/>
                          </a:solidFill>
                          <a:latin typeface="Century Gothic"/>
                          <a:ea typeface="Century Gothic"/>
                          <a:cs typeface="Century Gothic"/>
                          <a:sym typeface="Century Gothic"/>
                        </a:rPr>
                        <a:t>Programa del Plan de Desarrollo </a:t>
                      </a:r>
                      <a:endParaRPr b="1" i="0" sz="20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0411"/>
                    </a:solidFill>
                  </a:tcPr>
                </a:tc>
                <a:tc>
                  <a:txBody>
                    <a:bodyPr/>
                    <a:lstStyle/>
                    <a:p>
                      <a:pPr indent="0" lvl="0" marL="0" marR="0" rtl="0" algn="ctr">
                        <a:spcBef>
                          <a:spcPts val="0"/>
                        </a:spcBef>
                        <a:spcAft>
                          <a:spcPts val="0"/>
                        </a:spcAft>
                        <a:buNone/>
                      </a:pPr>
                      <a:r>
                        <a:rPr lang="es-MX" sz="2000" u="none" cap="none" strike="noStrike">
                          <a:solidFill>
                            <a:schemeClr val="lt1"/>
                          </a:solidFill>
                          <a:latin typeface="Century Gothic"/>
                          <a:ea typeface="Century Gothic"/>
                          <a:cs typeface="Century Gothic"/>
                          <a:sym typeface="Century Gothic"/>
                        </a:rPr>
                        <a:t>Avance</a:t>
                      </a:r>
                      <a:endParaRPr b="1" i="0" sz="20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0411"/>
                    </a:solidFill>
                  </a:tcPr>
                </a:tc>
              </a:tr>
              <a:tr h="692225">
                <a:tc>
                  <a:txBody>
                    <a:bodyPr/>
                    <a:lstStyle/>
                    <a:p>
                      <a:pPr indent="0" lvl="0" marL="0" marR="0" rtl="0" algn="ctr">
                        <a:spcBef>
                          <a:spcPts val="0"/>
                        </a:spcBef>
                        <a:spcAft>
                          <a:spcPts val="0"/>
                        </a:spcAft>
                        <a:buNone/>
                      </a:pPr>
                      <a:r>
                        <a:rPr lang="es-MX" sz="2000" u="none" cap="none" strike="noStrike">
                          <a:solidFill>
                            <a:schemeClr val="lt1"/>
                          </a:solidFill>
                          <a:latin typeface="Century Gothic"/>
                          <a:ea typeface="Century Gothic"/>
                          <a:cs typeface="Century Gothic"/>
                          <a:sym typeface="Century Gothic"/>
                        </a:rPr>
                        <a:t> Organismos Comunales Técnicos y Administrativamente Eficientes </a:t>
                      </a:r>
                      <a:endParaRPr b="1" i="0" sz="20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b="0" i="0" lang="es-MX" sz="2000" u="none" cap="none" strike="noStrike">
                          <a:solidFill>
                            <a:schemeClr val="lt1"/>
                          </a:solidFill>
                          <a:latin typeface="Century Gothic"/>
                          <a:ea typeface="Century Gothic"/>
                          <a:cs typeface="Century Gothic"/>
                          <a:sym typeface="Century Gothic"/>
                        </a:rPr>
                        <a:t>32,70%</a:t>
                      </a:r>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r h="692225">
                <a:tc>
                  <a:txBody>
                    <a:bodyPr/>
                    <a:lstStyle/>
                    <a:p>
                      <a:pPr indent="0" lvl="0" marL="0" marR="0" rtl="0" algn="ctr">
                        <a:spcBef>
                          <a:spcPts val="0"/>
                        </a:spcBef>
                        <a:spcAft>
                          <a:spcPts val="0"/>
                        </a:spcAft>
                        <a:buNone/>
                      </a:pPr>
                      <a:r>
                        <a:rPr lang="es-MX" sz="2000" u="none" cap="none" strike="noStrike">
                          <a:solidFill>
                            <a:schemeClr val="lt1"/>
                          </a:solidFill>
                          <a:latin typeface="Century Gothic"/>
                          <a:ea typeface="Century Gothic"/>
                          <a:cs typeface="Century Gothic"/>
                          <a:sym typeface="Century Gothic"/>
                        </a:rPr>
                        <a:t>Organizaciones Sociales Sólidas e Incidentes en el Desarrollo Local</a:t>
                      </a:r>
                      <a:endParaRPr b="1" i="0" sz="20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b="0" i="0" lang="es-MX" sz="2000" u="none" cap="none" strike="noStrike">
                          <a:solidFill>
                            <a:schemeClr val="lt1"/>
                          </a:solidFill>
                          <a:latin typeface="Century Gothic"/>
                          <a:ea typeface="Century Gothic"/>
                          <a:cs typeface="Century Gothic"/>
                          <a:sym typeface="Century Gothic"/>
                        </a:rPr>
                        <a:t>15,70%</a:t>
                      </a:r>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r h="922975">
                <a:tc>
                  <a:txBody>
                    <a:bodyPr/>
                    <a:lstStyle/>
                    <a:p>
                      <a:pPr indent="0" lvl="0" marL="0" marR="0" rtl="0" algn="ctr">
                        <a:spcBef>
                          <a:spcPts val="0"/>
                        </a:spcBef>
                        <a:spcAft>
                          <a:spcPts val="0"/>
                        </a:spcAft>
                        <a:buNone/>
                      </a:pPr>
                      <a:r>
                        <a:rPr lang="es-MX" sz="2000" u="none" cap="none" strike="noStrike">
                          <a:solidFill>
                            <a:schemeClr val="lt1"/>
                          </a:solidFill>
                          <a:latin typeface="Century Gothic"/>
                          <a:ea typeface="Century Gothic"/>
                          <a:cs typeface="Century Gothic"/>
                          <a:sym typeface="Century Gothic"/>
                        </a:rPr>
                        <a:t> Presupuesto Participativo </a:t>
                      </a:r>
                      <a:endParaRPr b="1" i="0" sz="20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b="0" i="0" lang="es-MX" sz="2000" u="none" cap="none" strike="noStrike">
                          <a:solidFill>
                            <a:schemeClr val="lt1"/>
                          </a:solidFill>
                          <a:latin typeface="Century Gothic"/>
                          <a:ea typeface="Century Gothic"/>
                          <a:cs typeface="Century Gothic"/>
                          <a:sym typeface="Century Gothic"/>
                        </a:rPr>
                        <a:t>0%</a:t>
                      </a:r>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r h="692225">
                <a:tc>
                  <a:txBody>
                    <a:bodyPr/>
                    <a:lstStyle/>
                    <a:p>
                      <a:pPr indent="0" lvl="0" marL="0" marR="0" rtl="0" algn="ctr">
                        <a:spcBef>
                          <a:spcPts val="0"/>
                        </a:spcBef>
                        <a:spcAft>
                          <a:spcPts val="0"/>
                        </a:spcAft>
                        <a:buNone/>
                      </a:pPr>
                      <a:r>
                        <a:rPr lang="es-MX" sz="2000" u="none" cap="none" strike="noStrike">
                          <a:solidFill>
                            <a:schemeClr val="lt1"/>
                          </a:solidFill>
                          <a:latin typeface="Century Gothic"/>
                          <a:ea typeface="Century Gothic"/>
                          <a:cs typeface="Century Gothic"/>
                          <a:sym typeface="Century Gothic"/>
                        </a:rPr>
                        <a:t>Participando Decidimos y Avanzamos </a:t>
                      </a:r>
                      <a:endParaRPr b="1" i="0" sz="20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b="0" i="0" lang="es-MX" sz="2000" u="none" cap="none" strike="noStrike">
                          <a:solidFill>
                            <a:schemeClr val="lt1"/>
                          </a:solidFill>
                          <a:latin typeface="Century Gothic"/>
                          <a:ea typeface="Century Gothic"/>
                          <a:cs typeface="Century Gothic"/>
                          <a:sym typeface="Century Gothic"/>
                        </a:rPr>
                        <a:t>18,50%</a:t>
                      </a:r>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31"/>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8" name="Google Shape;408;p31"/>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9" name="Google Shape;409;p31"/>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0" name="Google Shape;410;p31"/>
          <p:cNvSpPr txBox="1"/>
          <p:nvPr/>
        </p:nvSpPr>
        <p:spPr>
          <a:xfrm>
            <a:off x="457200" y="2108876"/>
            <a:ext cx="15032389" cy="1778692"/>
          </a:xfrm>
          <a:prstGeom prst="rect">
            <a:avLst/>
          </a:prstGeom>
          <a:noFill/>
          <a:ln>
            <a:noFill/>
          </a:ln>
        </p:spPr>
        <p:txBody>
          <a:bodyPr anchorCtr="0" anchor="t" bIns="0" lIns="0" spcFirstLastPara="1" rIns="0" wrap="square" tIns="0">
            <a:spAutoFit/>
          </a:bodyPr>
          <a:lstStyle/>
          <a:p>
            <a:pPr indent="0" lvl="0" marL="0" marR="0" rtl="0" algn="just">
              <a:lnSpc>
                <a:spcPct val="169964"/>
              </a:lnSpc>
              <a:spcBef>
                <a:spcPts val="0"/>
              </a:spcBef>
              <a:spcAft>
                <a:spcPts val="0"/>
              </a:spcAft>
              <a:buNone/>
            </a:pPr>
            <a:r>
              <a:rPr lang="es-MX" sz="2600">
                <a:solidFill>
                  <a:schemeClr val="dk1"/>
                </a:solidFill>
                <a:latin typeface="Century Gothic"/>
                <a:ea typeface="Century Gothic"/>
                <a:cs typeface="Century Gothic"/>
                <a:sym typeface="Century Gothic"/>
              </a:rPr>
              <a:t>Para el año 2025, el Instituto Comunal de Cartagena y del Caribe tiene un presupuesto por valor de  </a:t>
            </a:r>
            <a:r>
              <a:rPr b="1" lang="es-MX" sz="2800">
                <a:solidFill>
                  <a:schemeClr val="dk1"/>
                </a:solidFill>
                <a:latin typeface="Century Gothic"/>
                <a:ea typeface="Century Gothic"/>
                <a:cs typeface="Century Gothic"/>
                <a:sym typeface="Century Gothic"/>
              </a:rPr>
              <a:t>$ 6.009.733.978 </a:t>
            </a:r>
            <a:r>
              <a:rPr lang="es-MX" sz="2600">
                <a:solidFill>
                  <a:schemeClr val="dk1"/>
                </a:solidFill>
                <a:latin typeface="Century Gothic"/>
                <a:ea typeface="Century Gothic"/>
                <a:cs typeface="Century Gothic"/>
                <a:sym typeface="Century Gothic"/>
              </a:rPr>
              <a:t>que están distribuidos de la siguiente forma:</a:t>
            </a:r>
            <a:endParaRPr b="1" sz="2600">
              <a:solidFill>
                <a:schemeClr val="dk1"/>
              </a:solidFill>
              <a:latin typeface="Century Gothic"/>
              <a:ea typeface="Century Gothic"/>
              <a:cs typeface="Century Gothic"/>
              <a:sym typeface="Century Gothic"/>
            </a:endParaRPr>
          </a:p>
          <a:p>
            <a:pPr indent="0" lvl="0" marL="0" marR="0" rtl="0" algn="l">
              <a:lnSpc>
                <a:spcPct val="183038"/>
              </a:lnSpc>
              <a:spcBef>
                <a:spcPts val="0"/>
              </a:spcBef>
              <a:spcAft>
                <a:spcPts val="0"/>
              </a:spcAft>
              <a:buNone/>
            </a:pPr>
            <a:r>
              <a:t/>
            </a:r>
            <a:endParaRPr b="1" sz="2600">
              <a:solidFill>
                <a:schemeClr val="dk1"/>
              </a:solidFill>
              <a:latin typeface="Century Gothic"/>
              <a:ea typeface="Century Gothic"/>
              <a:cs typeface="Century Gothic"/>
              <a:sym typeface="Century Gothic"/>
            </a:endParaRPr>
          </a:p>
        </p:txBody>
      </p:sp>
      <p:sp>
        <p:nvSpPr>
          <p:cNvPr id="411" name="Google Shape;411;p31"/>
          <p:cNvSpPr txBox="1"/>
          <p:nvPr/>
        </p:nvSpPr>
        <p:spPr>
          <a:xfrm>
            <a:off x="2667000" y="6972717"/>
            <a:ext cx="12573000" cy="138954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1400">
                <a:solidFill>
                  <a:srgbClr val="0B0C0C"/>
                </a:solidFill>
                <a:latin typeface="Century Gothic"/>
                <a:ea typeface="Century Gothic"/>
                <a:cs typeface="Century Gothic"/>
                <a:sym typeface="Century Gothic"/>
              </a:rPr>
              <a:t>Nota: Decreto de liquidación del presupuesto distrital 2025. 1 Sion apropiaciones que tienen por objeto atender las necesidades de las entidades territoriales, para cumplir con las funciones asignadas tanto en la Constitución Política, como en la ley. 2 . Comprende los gastos destinados a la prestación de servicios o a la realización de transferencias a la comunidad, incluidas en los programas sociales, así como a la adquisición de activos no  financieros por parte de estas.</a:t>
            </a:r>
            <a:endParaRPr/>
          </a:p>
          <a:p>
            <a:pPr indent="0" lvl="0" marL="0" marR="0" rtl="0" algn="ctr">
              <a:lnSpc>
                <a:spcPct val="237950"/>
              </a:lnSpc>
              <a:spcBef>
                <a:spcPts val="0"/>
              </a:spcBef>
              <a:spcAft>
                <a:spcPts val="0"/>
              </a:spcAft>
              <a:buNone/>
            </a:pPr>
            <a:r>
              <a:rPr b="1" lang="es-MX" sz="2000">
                <a:solidFill>
                  <a:srgbClr val="0B0C0C"/>
                </a:solidFill>
                <a:latin typeface="Century Gothic"/>
                <a:ea typeface="Century Gothic"/>
                <a:cs typeface="Century Gothic"/>
                <a:sym typeface="Century Gothic"/>
              </a:rPr>
              <a:t> </a:t>
            </a:r>
            <a:endParaRPr/>
          </a:p>
        </p:txBody>
      </p:sp>
      <p:graphicFrame>
        <p:nvGraphicFramePr>
          <p:cNvPr id="412" name="Google Shape;412;p31"/>
          <p:cNvGraphicFramePr/>
          <p:nvPr/>
        </p:nvGraphicFramePr>
        <p:xfrm>
          <a:off x="3810000" y="3854384"/>
          <a:ext cx="3000000" cy="3000000"/>
        </p:xfrm>
        <a:graphic>
          <a:graphicData uri="http://schemas.openxmlformats.org/drawingml/2006/table">
            <a:tbl>
              <a:tblPr>
                <a:noFill/>
                <a:tableStyleId>{807BA2D5-CD9B-4055-942B-79795DECACAF}</a:tableStyleId>
              </a:tblPr>
              <a:tblGrid>
                <a:gridCol w="6461675"/>
                <a:gridCol w="2730275"/>
              </a:tblGrid>
              <a:tr h="230750">
                <a:tc>
                  <a:txBody>
                    <a:bodyPr/>
                    <a:lstStyle/>
                    <a:p>
                      <a:pPr indent="0" lvl="0" marL="0" marR="0" rtl="0" algn="ctr">
                        <a:spcBef>
                          <a:spcPts val="0"/>
                        </a:spcBef>
                        <a:spcAft>
                          <a:spcPts val="0"/>
                        </a:spcAft>
                        <a:buNone/>
                      </a:pPr>
                      <a:r>
                        <a:rPr lang="es-MX" sz="2800" u="none" cap="none" strike="noStrike">
                          <a:solidFill>
                            <a:schemeClr val="lt1"/>
                          </a:solidFill>
                          <a:latin typeface="Century Gothic"/>
                          <a:ea typeface="Century Gothic"/>
                          <a:cs typeface="Century Gothic"/>
                          <a:sym typeface="Century Gothic"/>
                        </a:rPr>
                        <a:t>Gasto</a:t>
                      </a:r>
                      <a:endParaRPr b="1" i="0" sz="28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0411"/>
                    </a:solidFill>
                  </a:tcPr>
                </a:tc>
                <a:tc>
                  <a:txBody>
                    <a:bodyPr/>
                    <a:lstStyle/>
                    <a:p>
                      <a:pPr indent="0" lvl="0" marL="0" marR="0" rtl="0" algn="ctr">
                        <a:spcBef>
                          <a:spcPts val="0"/>
                        </a:spcBef>
                        <a:spcAft>
                          <a:spcPts val="0"/>
                        </a:spcAft>
                        <a:buNone/>
                      </a:pPr>
                      <a:r>
                        <a:rPr lang="es-MX" sz="2800" u="none" cap="none" strike="noStrike">
                          <a:solidFill>
                            <a:schemeClr val="lt1"/>
                          </a:solidFill>
                          <a:latin typeface="Century Gothic"/>
                          <a:ea typeface="Century Gothic"/>
                          <a:cs typeface="Century Gothic"/>
                          <a:sym typeface="Century Gothic"/>
                        </a:rPr>
                        <a:t>Valor ($)</a:t>
                      </a:r>
                      <a:endParaRPr b="1" i="0" sz="28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0411"/>
                    </a:solidFill>
                  </a:tcPr>
                </a:tc>
              </a:tr>
              <a:tr h="692225">
                <a:tc>
                  <a:txBody>
                    <a:bodyPr/>
                    <a:lstStyle/>
                    <a:p>
                      <a:pPr indent="0" lvl="0" marL="0" marR="0" rtl="0" algn="ctr">
                        <a:spcBef>
                          <a:spcPts val="0"/>
                        </a:spcBef>
                        <a:spcAft>
                          <a:spcPts val="0"/>
                        </a:spcAft>
                        <a:buNone/>
                      </a:pPr>
                      <a:r>
                        <a:rPr lang="es-MX" sz="2800" u="none" cap="none" strike="noStrike">
                          <a:solidFill>
                            <a:schemeClr val="lt1"/>
                          </a:solidFill>
                          <a:latin typeface="Century Gothic"/>
                          <a:ea typeface="Century Gothic"/>
                          <a:cs typeface="Century Gothic"/>
                          <a:sym typeface="Century Gothic"/>
                        </a:rPr>
                        <a:t>Funcionamiento</a:t>
                      </a:r>
                      <a:r>
                        <a:rPr baseline="30000" lang="es-MX" sz="2800" u="none" cap="none" strike="noStrike">
                          <a:solidFill>
                            <a:schemeClr val="lt1"/>
                          </a:solidFill>
                          <a:latin typeface="Century Gothic"/>
                          <a:ea typeface="Century Gothic"/>
                          <a:cs typeface="Century Gothic"/>
                          <a:sym typeface="Century Gothic"/>
                        </a:rPr>
                        <a:t>1</a:t>
                      </a:r>
                      <a:endParaRPr b="1" baseline="30000" i="0" sz="28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b="0" i="0" lang="es-MX" sz="2800" u="none" cap="none" strike="noStrike">
                          <a:solidFill>
                            <a:schemeClr val="lt1"/>
                          </a:solidFill>
                          <a:latin typeface="Century Gothic"/>
                          <a:ea typeface="Century Gothic"/>
                          <a:cs typeface="Century Gothic"/>
                          <a:sym typeface="Century Gothic"/>
                        </a:rPr>
                        <a:t> 2.009.733.978 </a:t>
                      </a:r>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r h="692225">
                <a:tc>
                  <a:txBody>
                    <a:bodyPr/>
                    <a:lstStyle/>
                    <a:p>
                      <a:pPr indent="0" lvl="0" marL="0" marR="0" rtl="0" algn="ctr">
                        <a:spcBef>
                          <a:spcPts val="0"/>
                        </a:spcBef>
                        <a:spcAft>
                          <a:spcPts val="0"/>
                        </a:spcAft>
                        <a:buNone/>
                      </a:pPr>
                      <a:r>
                        <a:rPr lang="es-MX" sz="2800" u="none" cap="none" strike="noStrike">
                          <a:solidFill>
                            <a:schemeClr val="lt1"/>
                          </a:solidFill>
                          <a:latin typeface="Century Gothic"/>
                          <a:ea typeface="Century Gothic"/>
                          <a:cs typeface="Century Gothic"/>
                          <a:sym typeface="Century Gothic"/>
                        </a:rPr>
                        <a:t>Inversión</a:t>
                      </a:r>
                      <a:r>
                        <a:rPr baseline="30000" lang="es-MX" sz="2800" u="none" cap="none" strike="noStrike">
                          <a:solidFill>
                            <a:schemeClr val="lt1"/>
                          </a:solidFill>
                          <a:latin typeface="Century Gothic"/>
                          <a:ea typeface="Century Gothic"/>
                          <a:cs typeface="Century Gothic"/>
                          <a:sym typeface="Century Gothic"/>
                        </a:rPr>
                        <a:t>2</a:t>
                      </a:r>
                      <a:endParaRPr b="1" baseline="30000" i="0" sz="28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b="0" i="0" lang="es-MX" sz="2800" u="none" cap="none" strike="noStrike">
                          <a:solidFill>
                            <a:schemeClr val="lt1"/>
                          </a:solidFill>
                          <a:latin typeface="Century Gothic"/>
                          <a:ea typeface="Century Gothic"/>
                          <a:cs typeface="Century Gothic"/>
                          <a:sym typeface="Century Gothic"/>
                        </a:rPr>
                        <a:t> 4.000.000.000 </a:t>
                      </a:r>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r h="922975">
                <a:tc>
                  <a:txBody>
                    <a:bodyPr/>
                    <a:lstStyle/>
                    <a:p>
                      <a:pPr indent="0" lvl="0" marL="0" marR="0" rtl="0" algn="ctr">
                        <a:spcBef>
                          <a:spcPts val="0"/>
                        </a:spcBef>
                        <a:spcAft>
                          <a:spcPts val="0"/>
                        </a:spcAft>
                        <a:buNone/>
                      </a:pPr>
                      <a:r>
                        <a:rPr lang="es-MX" sz="2800" u="none" cap="none" strike="noStrike">
                          <a:solidFill>
                            <a:schemeClr val="lt1"/>
                          </a:solidFill>
                          <a:latin typeface="Century Gothic"/>
                          <a:ea typeface="Century Gothic"/>
                          <a:cs typeface="Century Gothic"/>
                          <a:sym typeface="Century Gothic"/>
                        </a:rPr>
                        <a:t> Total</a:t>
                      </a:r>
                      <a:endParaRPr b="1" i="0" sz="2800" u="none" cap="none" strike="noStrike">
                        <a:solidFill>
                          <a:schemeClr val="lt1"/>
                        </a:solidFill>
                        <a:latin typeface="Century Gothic"/>
                        <a:ea typeface="Century Gothic"/>
                        <a:cs typeface="Century Gothic"/>
                        <a:sym typeface="Century Gothic"/>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c>
                  <a:txBody>
                    <a:bodyPr/>
                    <a:lstStyle/>
                    <a:p>
                      <a:pPr indent="0" lvl="0" marL="0" marR="0" rtl="0" algn="ctr">
                        <a:spcBef>
                          <a:spcPts val="0"/>
                        </a:spcBef>
                        <a:spcAft>
                          <a:spcPts val="0"/>
                        </a:spcAft>
                        <a:buNone/>
                      </a:pPr>
                      <a:r>
                        <a:rPr b="0" i="0" lang="es-MX" sz="2800" u="none" cap="none" strike="noStrike">
                          <a:solidFill>
                            <a:schemeClr val="lt1"/>
                          </a:solidFill>
                          <a:latin typeface="Century Gothic"/>
                          <a:ea typeface="Century Gothic"/>
                          <a:cs typeface="Century Gothic"/>
                          <a:sym typeface="Century Gothic"/>
                        </a:rPr>
                        <a:t>6.009.733.978 </a:t>
                      </a:r>
                      <a:endParaRPr/>
                    </a:p>
                  </a:txBody>
                  <a:tcPr marT="5125" marB="0" marR="5125" marL="51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30A2C7"/>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32"/>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8" name="Google Shape;418;p32"/>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9" name="Google Shape;419;p32"/>
          <p:cNvSpPr/>
          <p:nvPr/>
        </p:nvSpPr>
        <p:spPr>
          <a:xfrm>
            <a:off x="15197469" y="7871589"/>
            <a:ext cx="1444209" cy="2097816"/>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0" name="Google Shape;420;p32"/>
          <p:cNvSpPr txBox="1"/>
          <p:nvPr/>
        </p:nvSpPr>
        <p:spPr>
          <a:xfrm>
            <a:off x="1843701" y="3571397"/>
            <a:ext cx="14039001" cy="246221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8000">
                <a:solidFill>
                  <a:srgbClr val="BF0411"/>
                </a:solidFill>
                <a:latin typeface="Century Gothic"/>
                <a:ea typeface="Century Gothic"/>
                <a:cs typeface="Century Gothic"/>
                <a:sym typeface="Century Gothic"/>
              </a:rPr>
              <a:t>Conclusiones y Recomendaciones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33"/>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6" name="Google Shape;426;p33"/>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7" name="Google Shape;427;p33"/>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8" name="Google Shape;428;p33"/>
          <p:cNvSpPr txBox="1"/>
          <p:nvPr/>
        </p:nvSpPr>
        <p:spPr>
          <a:xfrm>
            <a:off x="609600" y="711485"/>
            <a:ext cx="13411200" cy="830997"/>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5.Conclusiones </a:t>
            </a:r>
            <a:endParaRPr/>
          </a:p>
        </p:txBody>
      </p:sp>
      <p:sp>
        <p:nvSpPr>
          <p:cNvPr id="429" name="Google Shape;429;p33"/>
          <p:cNvSpPr txBox="1"/>
          <p:nvPr/>
        </p:nvSpPr>
        <p:spPr>
          <a:xfrm>
            <a:off x="234650" y="1733656"/>
            <a:ext cx="16834150" cy="6819687"/>
          </a:xfrm>
          <a:prstGeom prst="rect">
            <a:avLst/>
          </a:prstGeom>
          <a:noFill/>
          <a:ln>
            <a:noFill/>
          </a:ln>
        </p:spPr>
        <p:txBody>
          <a:bodyPr anchorCtr="0" anchor="t" bIns="0" lIns="0" spcFirstLastPara="1" rIns="0" wrap="square" tIns="0">
            <a:spAutoFit/>
          </a:bodyPr>
          <a:lstStyle/>
          <a:p>
            <a:pPr indent="-457200" lvl="0" marL="457200" marR="0" rtl="0" algn="l">
              <a:spcBef>
                <a:spcPts val="0"/>
              </a:spcBef>
              <a:spcAft>
                <a:spcPts val="0"/>
              </a:spcAft>
              <a:buClr>
                <a:srgbClr val="0B0C0C"/>
              </a:buClr>
              <a:buSzPts val="2400"/>
              <a:buFont typeface="Arial"/>
              <a:buChar char="•"/>
            </a:pPr>
            <a:r>
              <a:rPr lang="es-MX" sz="2400">
                <a:solidFill>
                  <a:srgbClr val="0B0C0C"/>
                </a:solidFill>
                <a:latin typeface="Century Gothic"/>
                <a:ea typeface="Century Gothic"/>
                <a:cs typeface="Century Gothic"/>
                <a:sym typeface="Century Gothic"/>
              </a:rPr>
              <a:t>El Instituto Comunal de Cartagena y del Caribe (IACC) celebró </a:t>
            </a:r>
            <a:r>
              <a:rPr b="1" lang="es-MX" sz="2400">
                <a:solidFill>
                  <a:srgbClr val="0B0C0C"/>
                </a:solidFill>
                <a:latin typeface="Century Gothic"/>
                <a:ea typeface="Century Gothic"/>
                <a:cs typeface="Century Gothic"/>
                <a:sym typeface="Century Gothic"/>
              </a:rPr>
              <a:t>111</a:t>
            </a:r>
            <a:r>
              <a:rPr lang="es-MX" sz="2400">
                <a:solidFill>
                  <a:srgbClr val="0B0C0C"/>
                </a:solidFill>
                <a:latin typeface="Century Gothic"/>
                <a:ea typeface="Century Gothic"/>
                <a:cs typeface="Century Gothic"/>
                <a:sym typeface="Century Gothic"/>
              </a:rPr>
              <a:t> contratos por valor </a:t>
            </a:r>
            <a:r>
              <a:rPr b="1" lang="es-MX" sz="2400">
                <a:solidFill>
                  <a:srgbClr val="0B0C0C"/>
                </a:solidFill>
                <a:latin typeface="Century Gothic"/>
                <a:ea typeface="Century Gothic"/>
                <a:cs typeface="Century Gothic"/>
                <a:sym typeface="Century Gothic"/>
              </a:rPr>
              <a:t>$ 2.476.495.451 </a:t>
            </a:r>
            <a:endParaRPr/>
          </a:p>
          <a:p>
            <a:pPr indent="-304800" lvl="0" marL="457200" marR="0" rtl="0" algn="l">
              <a:spcBef>
                <a:spcPts val="0"/>
              </a:spcBef>
              <a:spcAft>
                <a:spcPts val="0"/>
              </a:spcAft>
              <a:buClr>
                <a:schemeClr val="dk1"/>
              </a:buClr>
              <a:buSzPts val="2400"/>
              <a:buFont typeface="Arial"/>
              <a:buNone/>
            </a:pPr>
            <a:r>
              <a:t/>
            </a:r>
            <a:endParaRPr sz="2400">
              <a:solidFill>
                <a:srgbClr val="0B0C0C"/>
              </a:solidFill>
              <a:latin typeface="Century Gothic"/>
              <a:ea typeface="Century Gothic"/>
              <a:cs typeface="Century Gothic"/>
              <a:sym typeface="Century Gothic"/>
            </a:endParaRPr>
          </a:p>
          <a:p>
            <a:pPr indent="-457200" lvl="0" marL="457200" marR="0" rtl="0" algn="l">
              <a:spcBef>
                <a:spcPts val="0"/>
              </a:spcBef>
              <a:spcAft>
                <a:spcPts val="0"/>
              </a:spcAft>
              <a:buClr>
                <a:srgbClr val="0B0C0C"/>
              </a:buClr>
              <a:buSzPts val="2400"/>
              <a:buFont typeface="Arial"/>
              <a:buChar char="•"/>
            </a:pPr>
            <a:r>
              <a:rPr lang="es-MX" sz="2400">
                <a:solidFill>
                  <a:srgbClr val="0B0C0C"/>
                </a:solidFill>
                <a:latin typeface="Century Gothic"/>
                <a:ea typeface="Century Gothic"/>
                <a:cs typeface="Century Gothic"/>
                <a:sym typeface="Century Gothic"/>
              </a:rPr>
              <a:t>El mes con el mayor número de contratos celebrados fue agosto (39); sin embargo, octubre y noviembre registraron la mayor cuantía contratada.</a:t>
            </a:r>
            <a:endParaRPr/>
          </a:p>
          <a:p>
            <a:pPr indent="0" lvl="0" marL="0" marR="0" rtl="0" algn="l">
              <a:spcBef>
                <a:spcPts val="0"/>
              </a:spcBef>
              <a:spcAft>
                <a:spcPts val="0"/>
              </a:spcAft>
              <a:buNone/>
            </a:pPr>
            <a:r>
              <a:t/>
            </a:r>
            <a:endParaRPr b="1" sz="2400">
              <a:solidFill>
                <a:srgbClr val="0B0C0C"/>
              </a:solidFill>
              <a:latin typeface="Century Gothic"/>
              <a:ea typeface="Century Gothic"/>
              <a:cs typeface="Century Gothic"/>
              <a:sym typeface="Century Gothic"/>
            </a:endParaRPr>
          </a:p>
          <a:p>
            <a:pPr indent="-457200" lvl="0" marL="457200" marR="0" rtl="0" algn="l">
              <a:spcBef>
                <a:spcPts val="0"/>
              </a:spcBef>
              <a:spcAft>
                <a:spcPts val="0"/>
              </a:spcAft>
              <a:buClr>
                <a:srgbClr val="0B0C0C"/>
              </a:buClr>
              <a:buSzPts val="2400"/>
              <a:buFont typeface="Arial"/>
              <a:buChar char="•"/>
            </a:pPr>
            <a:r>
              <a:rPr lang="es-MX" sz="2400">
                <a:solidFill>
                  <a:srgbClr val="0B0C0C"/>
                </a:solidFill>
                <a:latin typeface="Century Gothic"/>
                <a:ea typeface="Century Gothic"/>
                <a:cs typeface="Century Gothic"/>
                <a:sym typeface="Century Gothic"/>
              </a:rPr>
              <a:t>El </a:t>
            </a:r>
            <a:r>
              <a:rPr b="1" lang="es-MX" sz="2400">
                <a:solidFill>
                  <a:srgbClr val="0B0C0C"/>
                </a:solidFill>
                <a:latin typeface="Century Gothic"/>
                <a:ea typeface="Century Gothic"/>
                <a:cs typeface="Century Gothic"/>
                <a:sym typeface="Century Gothic"/>
              </a:rPr>
              <a:t>96,5%</a:t>
            </a:r>
            <a:r>
              <a:rPr lang="es-MX" sz="2400">
                <a:solidFill>
                  <a:srgbClr val="0B0C0C"/>
                </a:solidFill>
                <a:latin typeface="Century Gothic"/>
                <a:ea typeface="Century Gothic"/>
                <a:cs typeface="Century Gothic"/>
                <a:sym typeface="Century Gothic"/>
              </a:rPr>
              <a:t> de los contratos celebrados </a:t>
            </a:r>
            <a:r>
              <a:rPr b="1" lang="es-MX" sz="2400">
                <a:solidFill>
                  <a:srgbClr val="0B0C0C"/>
                </a:solidFill>
                <a:latin typeface="Century Gothic"/>
                <a:ea typeface="Century Gothic"/>
                <a:cs typeface="Century Gothic"/>
                <a:sym typeface="Century Gothic"/>
              </a:rPr>
              <a:t>(107)</a:t>
            </a:r>
            <a:r>
              <a:rPr lang="es-MX" sz="2400">
                <a:solidFill>
                  <a:srgbClr val="0B0C0C"/>
                </a:solidFill>
                <a:latin typeface="Century Gothic"/>
                <a:ea typeface="Century Gothic"/>
                <a:cs typeface="Century Gothic"/>
                <a:sym typeface="Century Gothic"/>
              </a:rPr>
              <a:t> fueron de manera directa.</a:t>
            </a:r>
            <a:endParaRPr/>
          </a:p>
          <a:p>
            <a:pPr indent="0" lvl="0" marL="0" marR="0" rtl="0" algn="l">
              <a:spcBef>
                <a:spcPts val="0"/>
              </a:spcBef>
              <a:spcAft>
                <a:spcPts val="0"/>
              </a:spcAft>
              <a:buNone/>
            </a:pPr>
            <a:r>
              <a:rPr lang="es-MX" sz="2400">
                <a:solidFill>
                  <a:srgbClr val="0B0C0C"/>
                </a:solidFill>
                <a:latin typeface="Century Gothic"/>
                <a:ea typeface="Century Gothic"/>
                <a:cs typeface="Century Gothic"/>
                <a:sym typeface="Century Gothic"/>
              </a:rPr>
              <a:t> </a:t>
            </a:r>
            <a:endParaRPr/>
          </a:p>
          <a:p>
            <a:pPr indent="-457200" lvl="0" marL="457200" marR="0" rtl="0" algn="l">
              <a:spcBef>
                <a:spcPts val="0"/>
              </a:spcBef>
              <a:spcAft>
                <a:spcPts val="0"/>
              </a:spcAft>
              <a:buClr>
                <a:srgbClr val="0B0C0C"/>
              </a:buClr>
              <a:buSzPts val="2400"/>
              <a:buFont typeface="Arial"/>
              <a:buChar char="•"/>
            </a:pPr>
            <a:r>
              <a:rPr lang="es-MX" sz="2400">
                <a:solidFill>
                  <a:srgbClr val="0B0C0C"/>
                </a:solidFill>
                <a:latin typeface="Century Gothic"/>
                <a:ea typeface="Century Gothic"/>
                <a:cs typeface="Century Gothic"/>
                <a:sym typeface="Century Gothic"/>
              </a:rPr>
              <a:t>La modalidad de contratación que más recursos movilizo fue la contratación directa con </a:t>
            </a:r>
            <a:r>
              <a:rPr b="1" lang="es-MX" sz="2400">
                <a:solidFill>
                  <a:srgbClr val="0B0C0C"/>
                </a:solidFill>
                <a:latin typeface="Century Gothic"/>
                <a:ea typeface="Century Gothic"/>
                <a:cs typeface="Century Gothic"/>
                <a:sym typeface="Century Gothic"/>
              </a:rPr>
              <a:t>  $ 1.053.938.439</a:t>
            </a:r>
            <a:r>
              <a:rPr lang="es-MX" sz="2400">
                <a:solidFill>
                  <a:srgbClr val="0B0C0C"/>
                </a:solidFill>
                <a:latin typeface="Century Gothic"/>
                <a:ea typeface="Century Gothic"/>
                <a:cs typeface="Century Gothic"/>
                <a:sym typeface="Century Gothic"/>
              </a:rPr>
              <a:t>,es decir, cerca del </a:t>
            </a:r>
            <a:r>
              <a:rPr b="1" lang="es-MX" sz="2400">
                <a:solidFill>
                  <a:srgbClr val="0B0C0C"/>
                </a:solidFill>
                <a:latin typeface="Century Gothic"/>
                <a:ea typeface="Century Gothic"/>
                <a:cs typeface="Century Gothic"/>
                <a:sym typeface="Century Gothic"/>
              </a:rPr>
              <a:t>42,6%</a:t>
            </a:r>
            <a:r>
              <a:rPr lang="es-MX" sz="2400">
                <a:solidFill>
                  <a:srgbClr val="0B0C0C"/>
                </a:solidFill>
                <a:latin typeface="Century Gothic"/>
                <a:ea typeface="Century Gothic"/>
                <a:cs typeface="Century Gothic"/>
                <a:sym typeface="Century Gothic"/>
              </a:rPr>
              <a:t> del valor contratado. </a:t>
            </a:r>
            <a:endParaRPr/>
          </a:p>
          <a:p>
            <a:pPr indent="-304800" lvl="0" marL="457200" marR="0" rtl="0" algn="l">
              <a:spcBef>
                <a:spcPts val="0"/>
              </a:spcBef>
              <a:spcAft>
                <a:spcPts val="0"/>
              </a:spcAft>
              <a:buClr>
                <a:schemeClr val="dk1"/>
              </a:buClr>
              <a:buSzPts val="2400"/>
              <a:buFont typeface="Arial"/>
              <a:buNone/>
            </a:pPr>
            <a:r>
              <a:t/>
            </a:r>
            <a:endParaRPr sz="2400">
              <a:solidFill>
                <a:srgbClr val="0B0C0C"/>
              </a:solidFill>
              <a:latin typeface="Century Gothic"/>
              <a:ea typeface="Century Gothic"/>
              <a:cs typeface="Century Gothic"/>
              <a:sym typeface="Century Gothic"/>
            </a:endParaRPr>
          </a:p>
          <a:p>
            <a:pPr indent="-457200" lvl="0" marL="457200" marR="0" rtl="0" algn="l">
              <a:spcBef>
                <a:spcPts val="0"/>
              </a:spcBef>
              <a:spcAft>
                <a:spcPts val="0"/>
              </a:spcAft>
              <a:buClr>
                <a:srgbClr val="0B0C0C"/>
              </a:buClr>
              <a:buSzPts val="2400"/>
              <a:buFont typeface="Arial"/>
              <a:buChar char="•"/>
            </a:pPr>
            <a:r>
              <a:rPr lang="es-MX" sz="2400">
                <a:solidFill>
                  <a:srgbClr val="0B0C0C"/>
                </a:solidFill>
                <a:latin typeface="Century Gothic"/>
                <a:ea typeface="Century Gothic"/>
                <a:cs typeface="Century Gothic"/>
                <a:sym typeface="Century Gothic"/>
              </a:rPr>
              <a:t>El </a:t>
            </a:r>
            <a:r>
              <a:rPr b="1" lang="es-MX" sz="2400">
                <a:solidFill>
                  <a:srgbClr val="0B0C0C"/>
                </a:solidFill>
                <a:latin typeface="Century Gothic"/>
                <a:ea typeface="Century Gothic"/>
                <a:cs typeface="Century Gothic"/>
                <a:sym typeface="Century Gothic"/>
              </a:rPr>
              <a:t>98,2%</a:t>
            </a:r>
            <a:r>
              <a:rPr lang="es-MX" sz="2400">
                <a:solidFill>
                  <a:srgbClr val="0B0C0C"/>
                </a:solidFill>
                <a:latin typeface="Century Gothic"/>
                <a:ea typeface="Century Gothic"/>
                <a:cs typeface="Century Gothic"/>
                <a:sym typeface="Century Gothic"/>
              </a:rPr>
              <a:t> de los contratos celebrados </a:t>
            </a:r>
            <a:r>
              <a:rPr b="1" lang="es-MX" sz="2400">
                <a:solidFill>
                  <a:srgbClr val="0B0C0C"/>
                </a:solidFill>
                <a:latin typeface="Century Gothic"/>
                <a:ea typeface="Century Gothic"/>
                <a:cs typeface="Century Gothic"/>
                <a:sym typeface="Century Gothic"/>
              </a:rPr>
              <a:t>(109)</a:t>
            </a:r>
            <a:r>
              <a:rPr lang="es-MX" sz="2400">
                <a:solidFill>
                  <a:srgbClr val="0B0C0C"/>
                </a:solidFill>
                <a:latin typeface="Century Gothic"/>
                <a:ea typeface="Century Gothic"/>
                <a:cs typeface="Century Gothic"/>
                <a:sym typeface="Century Gothic"/>
              </a:rPr>
              <a:t> tenían su objeto contractual era prestación de servicios.</a:t>
            </a:r>
            <a:endParaRPr/>
          </a:p>
          <a:p>
            <a:pPr indent="-304800" lvl="0" marL="457200" marR="0" rtl="0" algn="l">
              <a:spcBef>
                <a:spcPts val="0"/>
              </a:spcBef>
              <a:spcAft>
                <a:spcPts val="0"/>
              </a:spcAft>
              <a:buClr>
                <a:schemeClr val="dk1"/>
              </a:buClr>
              <a:buSzPts val="2400"/>
              <a:buFont typeface="Arial"/>
              <a:buNone/>
            </a:pPr>
            <a:r>
              <a:t/>
            </a:r>
            <a:endParaRPr sz="2400">
              <a:solidFill>
                <a:srgbClr val="0B0C0C"/>
              </a:solidFill>
              <a:latin typeface="Century Gothic"/>
              <a:ea typeface="Century Gothic"/>
              <a:cs typeface="Century Gothic"/>
              <a:sym typeface="Century Gothic"/>
            </a:endParaRPr>
          </a:p>
          <a:p>
            <a:pPr indent="-457200" lvl="0" marL="457200" marR="0" rtl="0" algn="l">
              <a:spcBef>
                <a:spcPts val="0"/>
              </a:spcBef>
              <a:spcAft>
                <a:spcPts val="0"/>
              </a:spcAft>
              <a:buClr>
                <a:srgbClr val="0B0C0C"/>
              </a:buClr>
              <a:buSzPts val="2400"/>
              <a:buFont typeface="Arial"/>
              <a:buChar char="•"/>
            </a:pPr>
            <a:r>
              <a:rPr lang="es-MX" sz="2400">
                <a:solidFill>
                  <a:srgbClr val="0B0C0C"/>
                </a:solidFill>
                <a:latin typeface="Century Gothic"/>
                <a:ea typeface="Century Gothic"/>
                <a:cs typeface="Century Gothic"/>
                <a:sym typeface="Century Gothic"/>
              </a:rPr>
              <a:t>El total de personas contratadas por prestación de servicios fueron </a:t>
            </a:r>
            <a:r>
              <a:rPr b="1" lang="es-MX" sz="2400">
                <a:solidFill>
                  <a:srgbClr val="0B0C0C"/>
                </a:solidFill>
                <a:latin typeface="Century Gothic"/>
                <a:ea typeface="Century Gothic"/>
                <a:cs typeface="Century Gothic"/>
                <a:sym typeface="Century Gothic"/>
              </a:rPr>
              <a:t>106</a:t>
            </a:r>
            <a:r>
              <a:rPr lang="es-MX" sz="2400">
                <a:solidFill>
                  <a:srgbClr val="0B0C0C"/>
                </a:solidFill>
                <a:latin typeface="Century Gothic"/>
                <a:ea typeface="Century Gothic"/>
                <a:cs typeface="Century Gothic"/>
                <a:sym typeface="Century Gothic"/>
              </a:rPr>
              <a:t> por un valor </a:t>
            </a:r>
            <a:r>
              <a:rPr b="1" lang="es-MX" sz="2400">
                <a:solidFill>
                  <a:srgbClr val="0B0C0C"/>
                </a:solidFill>
                <a:latin typeface="Century Gothic"/>
                <a:ea typeface="Century Gothic"/>
                <a:cs typeface="Century Gothic"/>
                <a:sym typeface="Century Gothic"/>
              </a:rPr>
              <a:t>$ 990.471.773 </a:t>
            </a:r>
            <a:endParaRPr/>
          </a:p>
          <a:p>
            <a:pPr indent="0" lvl="0" marL="0" marR="0" rtl="0" algn="just">
              <a:spcBef>
                <a:spcPts val="0"/>
              </a:spcBef>
              <a:spcAft>
                <a:spcPts val="0"/>
              </a:spcAft>
              <a:buNone/>
            </a:pPr>
            <a:r>
              <a:t/>
            </a:r>
            <a:endParaRPr sz="2400">
              <a:solidFill>
                <a:srgbClr val="0B0C0C"/>
              </a:solidFill>
              <a:latin typeface="Century Gothic"/>
              <a:ea typeface="Century Gothic"/>
              <a:cs typeface="Century Gothic"/>
              <a:sym typeface="Century Gothic"/>
            </a:endParaRPr>
          </a:p>
          <a:p>
            <a:pPr indent="-457200" lvl="0" marL="457200" marR="0" rtl="0" algn="just">
              <a:spcBef>
                <a:spcPts val="0"/>
              </a:spcBef>
              <a:spcAft>
                <a:spcPts val="0"/>
              </a:spcAft>
              <a:buClr>
                <a:srgbClr val="0B0C0C"/>
              </a:buClr>
              <a:buSzPts val="2400"/>
              <a:buFont typeface="Arial"/>
              <a:buChar char="•"/>
            </a:pPr>
            <a:r>
              <a:rPr lang="es-MX" sz="2400">
                <a:solidFill>
                  <a:srgbClr val="0B0C0C"/>
                </a:solidFill>
                <a:latin typeface="Century Gothic"/>
                <a:ea typeface="Century Gothic"/>
                <a:cs typeface="Century Gothic"/>
                <a:sym typeface="Century Gothic"/>
              </a:rPr>
              <a:t>La concentración de los contratos de prestación de servicios indica una alta dependencia de la contratación de personal externo para el desarrollo de las funciones del IACC.</a:t>
            </a:r>
            <a:endParaRPr/>
          </a:p>
          <a:p>
            <a:pPr indent="-304800" lvl="0" marL="457200" marR="0" rtl="0" algn="just">
              <a:spcBef>
                <a:spcPts val="0"/>
              </a:spcBef>
              <a:spcAft>
                <a:spcPts val="0"/>
              </a:spcAft>
              <a:buClr>
                <a:schemeClr val="dk1"/>
              </a:buClr>
              <a:buSzPts val="2400"/>
              <a:buFont typeface="Arial"/>
              <a:buNone/>
            </a:pPr>
            <a:r>
              <a:t/>
            </a:r>
            <a:endParaRPr sz="2400">
              <a:solidFill>
                <a:srgbClr val="0B0C0C"/>
              </a:solidFill>
              <a:latin typeface="Century Gothic"/>
              <a:ea typeface="Century Gothic"/>
              <a:cs typeface="Century Gothic"/>
              <a:sym typeface="Century Gothic"/>
            </a:endParaRPr>
          </a:p>
          <a:p>
            <a:pPr indent="-304800" lvl="0" marL="457200" marR="0" rtl="0" algn="l">
              <a:lnSpc>
                <a:spcPct val="198291"/>
              </a:lnSpc>
              <a:spcBef>
                <a:spcPts val="0"/>
              </a:spcBef>
              <a:spcAft>
                <a:spcPts val="0"/>
              </a:spcAft>
              <a:buClr>
                <a:schemeClr val="dk1"/>
              </a:buClr>
              <a:buSzPts val="2400"/>
              <a:buFont typeface="Arial"/>
              <a:buNone/>
            </a:pPr>
            <a:r>
              <a:t/>
            </a:r>
            <a:endParaRPr sz="2400">
              <a:solidFill>
                <a:srgbClr val="0B0C0C"/>
              </a:solidFill>
              <a:latin typeface="Century Gothic"/>
              <a:ea typeface="Century Gothic"/>
              <a:cs typeface="Century Gothic"/>
              <a:sym typeface="Century Gothic"/>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34"/>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5" name="Google Shape;435;p34"/>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6" name="Google Shape;436;p34"/>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7" name="Google Shape;437;p34"/>
          <p:cNvSpPr txBox="1"/>
          <p:nvPr/>
        </p:nvSpPr>
        <p:spPr>
          <a:xfrm>
            <a:off x="609600" y="711485"/>
            <a:ext cx="13411200" cy="830997"/>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5.Conclusiones </a:t>
            </a:r>
            <a:endParaRPr/>
          </a:p>
        </p:txBody>
      </p:sp>
      <p:sp>
        <p:nvSpPr>
          <p:cNvPr id="438" name="Google Shape;438;p34"/>
          <p:cNvSpPr txBox="1"/>
          <p:nvPr/>
        </p:nvSpPr>
        <p:spPr>
          <a:xfrm>
            <a:off x="609600" y="2619874"/>
            <a:ext cx="14478000" cy="3865032"/>
          </a:xfrm>
          <a:prstGeom prst="rect">
            <a:avLst/>
          </a:prstGeom>
          <a:noFill/>
          <a:ln>
            <a:noFill/>
          </a:ln>
        </p:spPr>
        <p:txBody>
          <a:bodyPr anchorCtr="0" anchor="t" bIns="0" lIns="0" spcFirstLastPara="1" rIns="0" wrap="square" tIns="0">
            <a:spAutoFit/>
          </a:bodyPr>
          <a:lstStyle/>
          <a:p>
            <a:pPr indent="-457200" lvl="0" marL="457200" marR="0" rtl="0" algn="just">
              <a:spcBef>
                <a:spcPts val="0"/>
              </a:spcBef>
              <a:spcAft>
                <a:spcPts val="0"/>
              </a:spcAft>
              <a:buClr>
                <a:srgbClr val="0B0C0C"/>
              </a:buClr>
              <a:buSzPts val="2400"/>
              <a:buFont typeface="Arial"/>
              <a:buChar char="•"/>
            </a:pPr>
            <a:r>
              <a:rPr lang="es-MX" sz="2400">
                <a:solidFill>
                  <a:srgbClr val="0B0C0C"/>
                </a:solidFill>
                <a:latin typeface="Century Gothic"/>
                <a:ea typeface="Century Gothic"/>
                <a:cs typeface="Century Gothic"/>
                <a:sym typeface="Century Gothic"/>
              </a:rPr>
              <a:t>La firma  	</a:t>
            </a:r>
            <a:r>
              <a:rPr b="1" lang="es-MX" sz="2400">
                <a:solidFill>
                  <a:srgbClr val="0B0C0C"/>
                </a:solidFill>
                <a:latin typeface="Century Gothic"/>
                <a:ea typeface="Century Gothic"/>
                <a:cs typeface="Century Gothic"/>
                <a:sym typeface="Century Gothic"/>
              </a:rPr>
              <a:t>TECNOSUMINISTROS FMK S.A.S </a:t>
            </a:r>
            <a:r>
              <a:rPr lang="es-MX" sz="2400">
                <a:solidFill>
                  <a:srgbClr val="0B0C0C"/>
                </a:solidFill>
                <a:latin typeface="Century Gothic"/>
                <a:ea typeface="Century Gothic"/>
                <a:cs typeface="Century Gothic"/>
                <a:sym typeface="Century Gothic"/>
              </a:rPr>
              <a:t>celebro dos contratos por un valor de </a:t>
            </a:r>
            <a:r>
              <a:rPr b="1" lang="es-MX" sz="2400">
                <a:solidFill>
                  <a:srgbClr val="0B0C0C"/>
                </a:solidFill>
                <a:latin typeface="Century Gothic"/>
                <a:ea typeface="Century Gothic"/>
                <a:cs typeface="Century Gothic"/>
                <a:sym typeface="Century Gothic"/>
              </a:rPr>
              <a:t>$ 222.556.979. </a:t>
            </a:r>
            <a:r>
              <a:rPr lang="es-MX" sz="2400">
                <a:solidFill>
                  <a:srgbClr val="0B0C0C"/>
                </a:solidFill>
                <a:latin typeface="Century Gothic"/>
                <a:ea typeface="Century Gothic"/>
                <a:cs typeface="Century Gothic"/>
                <a:sym typeface="Century Gothic"/>
              </a:rPr>
              <a:t>El primero destinado para la creación de la página web y el segundo para el diseño, impresión e instalación de material publicatario.  </a:t>
            </a:r>
            <a:endParaRPr sz="2400">
              <a:solidFill>
                <a:srgbClr val="0B0C0C"/>
              </a:solidFill>
              <a:latin typeface="Century Gothic"/>
              <a:ea typeface="Century Gothic"/>
              <a:cs typeface="Century Gothic"/>
              <a:sym typeface="Century Gothic"/>
            </a:endParaRPr>
          </a:p>
          <a:p>
            <a:pPr indent="-304800" lvl="0" marL="457200" marR="0" rtl="0" algn="just">
              <a:spcBef>
                <a:spcPts val="0"/>
              </a:spcBef>
              <a:spcAft>
                <a:spcPts val="0"/>
              </a:spcAft>
              <a:buClr>
                <a:schemeClr val="dk1"/>
              </a:buClr>
              <a:buSzPts val="2400"/>
              <a:buFont typeface="Arial"/>
              <a:buNone/>
            </a:pPr>
            <a:r>
              <a:t/>
            </a:r>
            <a:endParaRPr sz="2400">
              <a:solidFill>
                <a:srgbClr val="0B0C0C"/>
              </a:solidFill>
              <a:latin typeface="Century Gothic"/>
              <a:ea typeface="Century Gothic"/>
              <a:cs typeface="Century Gothic"/>
              <a:sym typeface="Century Gothic"/>
            </a:endParaRPr>
          </a:p>
          <a:p>
            <a:pPr indent="-457200" lvl="0" marL="457200" marR="0" rtl="0" algn="just">
              <a:spcBef>
                <a:spcPts val="0"/>
              </a:spcBef>
              <a:spcAft>
                <a:spcPts val="0"/>
              </a:spcAft>
              <a:buClr>
                <a:srgbClr val="0B0C0C"/>
              </a:buClr>
              <a:buSzPts val="2400"/>
              <a:buFont typeface="Arial"/>
              <a:buChar char="•"/>
            </a:pPr>
            <a:r>
              <a:rPr lang="es-MX" sz="2400">
                <a:solidFill>
                  <a:srgbClr val="0B0C0C"/>
                </a:solidFill>
                <a:latin typeface="Century Gothic"/>
                <a:ea typeface="Century Gothic"/>
                <a:cs typeface="Century Gothic"/>
                <a:sym typeface="Century Gothic"/>
              </a:rPr>
              <a:t>El avance desigual de los programas del Plan de Desarrollo, con el programa de "Presupuesto Participativo" en fase de formulación y otros con niveles de avance entre el 15% y 32%, plantea inquietudes sobre la eficacia en la ejecución de los recursos y el cumplimiento de las metas institucionales.</a:t>
            </a:r>
            <a:endParaRPr/>
          </a:p>
          <a:p>
            <a:pPr indent="-304800" lvl="0" marL="457200" marR="0" rtl="0" algn="just">
              <a:spcBef>
                <a:spcPts val="0"/>
              </a:spcBef>
              <a:spcAft>
                <a:spcPts val="0"/>
              </a:spcAft>
              <a:buClr>
                <a:schemeClr val="dk1"/>
              </a:buClr>
              <a:buSzPts val="2400"/>
              <a:buFont typeface="Arial"/>
              <a:buNone/>
            </a:pPr>
            <a:r>
              <a:t/>
            </a:r>
            <a:endParaRPr sz="2400">
              <a:solidFill>
                <a:srgbClr val="0B0C0C"/>
              </a:solidFill>
              <a:latin typeface="Century Gothic"/>
              <a:ea typeface="Century Gothic"/>
              <a:cs typeface="Century Gothic"/>
              <a:sym typeface="Century Gothic"/>
            </a:endParaRPr>
          </a:p>
          <a:p>
            <a:pPr indent="-304800" lvl="0" marL="457200" marR="0" rtl="0" algn="l">
              <a:lnSpc>
                <a:spcPct val="198291"/>
              </a:lnSpc>
              <a:spcBef>
                <a:spcPts val="0"/>
              </a:spcBef>
              <a:spcAft>
                <a:spcPts val="0"/>
              </a:spcAft>
              <a:buClr>
                <a:schemeClr val="dk1"/>
              </a:buClr>
              <a:buSzPts val="2400"/>
              <a:buFont typeface="Arial"/>
              <a:buNone/>
            </a:pPr>
            <a:r>
              <a:t/>
            </a:r>
            <a:endParaRPr sz="2400">
              <a:solidFill>
                <a:srgbClr val="0B0C0C"/>
              </a:solidFill>
              <a:latin typeface="Century Gothic"/>
              <a:ea typeface="Century Gothic"/>
              <a:cs typeface="Century Gothic"/>
              <a:sym typeface="Century Gothic"/>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35"/>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4" name="Google Shape;444;p35"/>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5" name="Google Shape;445;p35"/>
          <p:cNvSpPr/>
          <p:nvPr/>
        </p:nvSpPr>
        <p:spPr>
          <a:xfrm>
            <a:off x="16383000" y="7886700"/>
            <a:ext cx="1672808" cy="2209800"/>
          </a:xfrm>
          <a:custGeom>
            <a:rect b="b" l="l" r="r" t="t"/>
            <a:pathLst>
              <a:path extrusionOk="0" h="2097816" w="1444209">
                <a:moveTo>
                  <a:pt x="0" y="0"/>
                </a:moveTo>
                <a:lnTo>
                  <a:pt x="1444209" y="0"/>
                </a:lnTo>
                <a:lnTo>
                  <a:pt x="1444209" y="2097816"/>
                </a:lnTo>
                <a:lnTo>
                  <a:pt x="0" y="2097816"/>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6" name="Google Shape;446;p35"/>
          <p:cNvSpPr txBox="1"/>
          <p:nvPr/>
        </p:nvSpPr>
        <p:spPr>
          <a:xfrm>
            <a:off x="609600" y="711485"/>
            <a:ext cx="13411200" cy="830997"/>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s-MX" sz="5400">
                <a:solidFill>
                  <a:srgbClr val="BF0411"/>
                </a:solidFill>
                <a:latin typeface="Century Gothic"/>
                <a:ea typeface="Century Gothic"/>
                <a:cs typeface="Century Gothic"/>
                <a:sym typeface="Century Gothic"/>
              </a:rPr>
              <a:t>5.Recomendaciones </a:t>
            </a:r>
            <a:endParaRPr/>
          </a:p>
        </p:txBody>
      </p:sp>
      <p:sp>
        <p:nvSpPr>
          <p:cNvPr id="447" name="Google Shape;447;p35"/>
          <p:cNvSpPr txBox="1"/>
          <p:nvPr/>
        </p:nvSpPr>
        <p:spPr>
          <a:xfrm>
            <a:off x="609600" y="2595178"/>
            <a:ext cx="15011400" cy="4062651"/>
          </a:xfrm>
          <a:prstGeom prst="rect">
            <a:avLst/>
          </a:prstGeom>
          <a:noFill/>
          <a:ln>
            <a:noFill/>
          </a:ln>
        </p:spPr>
        <p:txBody>
          <a:bodyPr anchorCtr="0" anchor="t" bIns="0" lIns="0" spcFirstLastPara="1" rIns="0" wrap="square" tIns="0">
            <a:spAutoFit/>
          </a:bodyPr>
          <a:lstStyle/>
          <a:p>
            <a:pPr indent="-457200" lvl="0" marL="457200" marR="0" rtl="0" algn="l">
              <a:spcBef>
                <a:spcPts val="0"/>
              </a:spcBef>
              <a:spcAft>
                <a:spcPts val="0"/>
              </a:spcAft>
              <a:buClr>
                <a:srgbClr val="0B0C0C"/>
              </a:buClr>
              <a:buSzPts val="2400"/>
              <a:buFont typeface="Arial"/>
              <a:buChar char="•"/>
            </a:pPr>
            <a:r>
              <a:rPr lang="es-MX" sz="2400">
                <a:solidFill>
                  <a:srgbClr val="0B0C0C"/>
                </a:solidFill>
                <a:latin typeface="Century Gothic"/>
                <a:ea typeface="Century Gothic"/>
                <a:cs typeface="Century Gothic"/>
                <a:sym typeface="Century Gothic"/>
              </a:rPr>
              <a:t>Reducir la contratación directa y la vinculación de personal de prestación de servicios. Para ello, se recomienda realizar un estudio organizacional para analizar las necesidades de personal del IACC y determinar qué funciones pueden ser desempeñadas por personal de planta.</a:t>
            </a:r>
            <a:endParaRPr/>
          </a:p>
          <a:p>
            <a:pPr indent="-304800" lvl="0" marL="457200" marR="0" rtl="0" algn="l">
              <a:spcBef>
                <a:spcPts val="0"/>
              </a:spcBef>
              <a:spcAft>
                <a:spcPts val="0"/>
              </a:spcAft>
              <a:buClr>
                <a:schemeClr val="dk1"/>
              </a:buClr>
              <a:buSzPts val="2400"/>
              <a:buFont typeface="Arial"/>
              <a:buNone/>
            </a:pPr>
            <a:r>
              <a:t/>
            </a:r>
            <a:endParaRPr sz="2400">
              <a:solidFill>
                <a:srgbClr val="0B0C0C"/>
              </a:solidFill>
              <a:latin typeface="Century Gothic"/>
              <a:ea typeface="Century Gothic"/>
              <a:cs typeface="Century Gothic"/>
              <a:sym typeface="Century Gothic"/>
            </a:endParaRPr>
          </a:p>
          <a:p>
            <a:pPr indent="-457200" lvl="0" marL="457200" marR="0" rtl="0" algn="l">
              <a:spcBef>
                <a:spcPts val="0"/>
              </a:spcBef>
              <a:spcAft>
                <a:spcPts val="0"/>
              </a:spcAft>
              <a:buClr>
                <a:srgbClr val="0B0C0C"/>
              </a:buClr>
              <a:buSzPts val="2400"/>
              <a:buFont typeface="Arial"/>
              <a:buChar char="•"/>
            </a:pPr>
            <a:r>
              <a:rPr lang="es-MX" sz="2400">
                <a:solidFill>
                  <a:srgbClr val="0B0C0C"/>
                </a:solidFill>
                <a:latin typeface="Century Gothic"/>
                <a:ea typeface="Century Gothic"/>
                <a:cs typeface="Century Gothic"/>
                <a:sym typeface="Century Gothic"/>
              </a:rPr>
              <a:t>Fortalecer la estrategia de comunicación y divulgación de la información contractual del IACC, utilizando diferentes canales (página web, redes sociales, boletines informativos) para garantizar que la ciudadanía tenga acceso oportuno y completo a la información sobre los procesos de contratación</a:t>
            </a:r>
            <a:endParaRPr/>
          </a:p>
          <a:p>
            <a:pPr indent="-304800" lvl="0" marL="457200" marR="0" rtl="0" algn="l">
              <a:spcBef>
                <a:spcPts val="0"/>
              </a:spcBef>
              <a:spcAft>
                <a:spcPts val="0"/>
              </a:spcAft>
              <a:buClr>
                <a:schemeClr val="dk1"/>
              </a:buClr>
              <a:buSzPts val="2400"/>
              <a:buFont typeface="Arial"/>
              <a:buNone/>
            </a:pPr>
            <a:r>
              <a:t/>
            </a:r>
            <a:endParaRPr sz="2400">
              <a:solidFill>
                <a:srgbClr val="0B0C0C"/>
              </a:solidFill>
              <a:latin typeface="Century Gothic"/>
              <a:ea typeface="Century Gothic"/>
              <a:cs typeface="Century Gothic"/>
              <a:sym typeface="Century Gothic"/>
            </a:endParaRPr>
          </a:p>
          <a:p>
            <a:pPr indent="-457200" lvl="0" marL="457200" marR="0" rtl="0" algn="l">
              <a:spcBef>
                <a:spcPts val="0"/>
              </a:spcBef>
              <a:spcAft>
                <a:spcPts val="0"/>
              </a:spcAft>
              <a:buClr>
                <a:srgbClr val="0B0C0C"/>
              </a:buClr>
              <a:buSzPts val="2400"/>
              <a:buFont typeface="Arial"/>
              <a:buChar char="•"/>
            </a:pPr>
            <a:r>
              <a:rPr lang="es-MX" sz="2400">
                <a:solidFill>
                  <a:srgbClr val="0B0C0C"/>
                </a:solidFill>
                <a:latin typeface="Century Gothic"/>
                <a:ea typeface="Century Gothic"/>
                <a:cs typeface="Century Gothic"/>
                <a:sym typeface="Century Gothic"/>
              </a:rPr>
              <a:t>Implementar uso de la Tienda Virtual del Estado Colombiano disponible en Colombia Compra Eficiente para reducir tiempo y costo.</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36"/>
          <p:cNvSpPr/>
          <p:nvPr/>
        </p:nvSpPr>
        <p:spPr>
          <a:xfrm rot="10800000">
            <a:off x="3105999" y="0"/>
            <a:ext cx="17600541" cy="4195631"/>
          </a:xfrm>
          <a:custGeom>
            <a:rect b="b" l="l" r="r" t="t"/>
            <a:pathLst>
              <a:path extrusionOk="0" h="4195631" w="17600541">
                <a:moveTo>
                  <a:pt x="0" y="0"/>
                </a:moveTo>
                <a:lnTo>
                  <a:pt x="17600541" y="0"/>
                </a:lnTo>
                <a:lnTo>
                  <a:pt x="17600541" y="4195631"/>
                </a:lnTo>
                <a:lnTo>
                  <a:pt x="0" y="419563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3" name="Google Shape;453;p36"/>
          <p:cNvSpPr/>
          <p:nvPr/>
        </p:nvSpPr>
        <p:spPr>
          <a:xfrm>
            <a:off x="-1316591" y="7205540"/>
            <a:ext cx="12926628" cy="3081460"/>
          </a:xfrm>
          <a:custGeom>
            <a:rect b="b" l="l" r="r" t="t"/>
            <a:pathLst>
              <a:path extrusionOk="0" h="3081460" w="12926628">
                <a:moveTo>
                  <a:pt x="0" y="0"/>
                </a:moveTo>
                <a:lnTo>
                  <a:pt x="12926628" y="0"/>
                </a:lnTo>
                <a:lnTo>
                  <a:pt x="12926628" y="3081460"/>
                </a:lnTo>
                <a:lnTo>
                  <a:pt x="0" y="30814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4" name="Google Shape;454;p36"/>
          <p:cNvSpPr/>
          <p:nvPr/>
        </p:nvSpPr>
        <p:spPr>
          <a:xfrm>
            <a:off x="7141769" y="1041168"/>
            <a:ext cx="2824188" cy="4102332"/>
          </a:xfrm>
          <a:custGeom>
            <a:rect b="b" l="l" r="r" t="t"/>
            <a:pathLst>
              <a:path extrusionOk="0" h="4102332" w="2824188">
                <a:moveTo>
                  <a:pt x="0" y="0"/>
                </a:moveTo>
                <a:lnTo>
                  <a:pt x="2824188" y="0"/>
                </a:lnTo>
                <a:lnTo>
                  <a:pt x="2824188" y="4102332"/>
                </a:lnTo>
                <a:lnTo>
                  <a:pt x="0" y="4102332"/>
                </a:lnTo>
                <a:lnTo>
                  <a:pt x="0" y="0"/>
                </a:lnTo>
                <a:close/>
              </a:path>
            </a:pathLst>
          </a:custGeom>
          <a:blipFill rotWithShape="1">
            <a:blip r:embed="rId4">
              <a:alphaModFix/>
            </a:blip>
            <a:stretch>
              <a:fillRect b="-15233" l="-60260" r="-67930" t="-103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5" name="Google Shape;455;p36"/>
          <p:cNvSpPr txBox="1"/>
          <p:nvPr/>
        </p:nvSpPr>
        <p:spPr>
          <a:xfrm>
            <a:off x="3151522" y="5395214"/>
            <a:ext cx="11368309" cy="1974900"/>
          </a:xfrm>
          <a:prstGeom prst="rect">
            <a:avLst/>
          </a:prstGeom>
          <a:noFill/>
          <a:ln>
            <a:noFill/>
          </a:ln>
        </p:spPr>
        <p:txBody>
          <a:bodyPr anchorCtr="0" anchor="t" bIns="0" lIns="0" spcFirstLastPara="1" rIns="0" wrap="square" tIns="0">
            <a:spAutoFit/>
          </a:bodyPr>
          <a:lstStyle/>
          <a:p>
            <a:pPr indent="0" lvl="0" marL="0" marR="0" rtl="0" algn="ctr">
              <a:lnSpc>
                <a:spcPct val="84000"/>
              </a:lnSpc>
              <a:spcBef>
                <a:spcPts val="0"/>
              </a:spcBef>
              <a:spcAft>
                <a:spcPts val="0"/>
              </a:spcAft>
              <a:buNone/>
            </a:pPr>
            <a:r>
              <a:rPr b="1" lang="es-MX" sz="9200">
                <a:solidFill>
                  <a:srgbClr val="BF0411"/>
                </a:solidFill>
                <a:latin typeface="Century Gothic"/>
                <a:ea typeface="Century Gothic"/>
                <a:cs typeface="Century Gothic"/>
                <a:sym typeface="Century Gothic"/>
              </a:rPr>
              <a:t>Muchas Gracias</a:t>
            </a:r>
            <a:endParaRPr/>
          </a:p>
          <a:p>
            <a:pPr indent="0" lvl="0" marL="0" marR="0" rtl="0" algn="ctr">
              <a:lnSpc>
                <a:spcPct val="84000"/>
              </a:lnSpc>
              <a:spcBef>
                <a:spcPts val="0"/>
              </a:spcBef>
              <a:spcAft>
                <a:spcPts val="0"/>
              </a:spcAft>
              <a:buNone/>
            </a:pPr>
            <a:r>
              <a:rPr lang="es-MX" sz="9200">
                <a:solidFill>
                  <a:srgbClr val="BF0411"/>
                </a:solidFill>
                <a:latin typeface="Arial"/>
                <a:ea typeface="Arial"/>
                <a:cs typeface="Arial"/>
                <a:sym typeface="Arial"/>
              </a:rPr>
              <a:t>Siguenos</a:t>
            </a:r>
            <a:endParaRPr sz="9200">
              <a:solidFill>
                <a:srgbClr val="BF0411"/>
              </a:solidFill>
              <a:latin typeface="Arial"/>
              <a:ea typeface="Arial"/>
              <a:cs typeface="Arial"/>
              <a:sym typeface="Arial"/>
            </a:endParaRPr>
          </a:p>
        </p:txBody>
      </p:sp>
      <p:grpSp>
        <p:nvGrpSpPr>
          <p:cNvPr id="456" name="Google Shape;456;p36"/>
          <p:cNvGrpSpPr/>
          <p:nvPr/>
        </p:nvGrpSpPr>
        <p:grpSpPr>
          <a:xfrm>
            <a:off x="12070715" y="8993419"/>
            <a:ext cx="4548725" cy="529761"/>
            <a:chOff x="0" y="0"/>
            <a:chExt cx="6064967" cy="706349"/>
          </a:xfrm>
        </p:grpSpPr>
        <p:grpSp>
          <p:nvGrpSpPr>
            <p:cNvPr id="457" name="Google Shape;457;p36"/>
            <p:cNvGrpSpPr/>
            <p:nvPr/>
          </p:nvGrpSpPr>
          <p:grpSpPr>
            <a:xfrm>
              <a:off x="0" y="0"/>
              <a:ext cx="706349" cy="706349"/>
              <a:chOff x="0" y="0"/>
              <a:chExt cx="812800" cy="812800"/>
            </a:xfrm>
          </p:grpSpPr>
          <p:sp>
            <p:nvSpPr>
              <p:cNvPr id="458" name="Google Shape;458;p3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F041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9" name="Google Shape;459;p36"/>
              <p:cNvSpPr txBox="1"/>
              <p:nvPr/>
            </p:nvSpPr>
            <p:spPr>
              <a:xfrm>
                <a:off x="76200" y="104775"/>
                <a:ext cx="660400" cy="631825"/>
              </a:xfrm>
              <a:prstGeom prst="rect">
                <a:avLst/>
              </a:prstGeom>
              <a:noFill/>
              <a:ln>
                <a:noFill/>
              </a:ln>
            </p:spPr>
            <p:txBody>
              <a:bodyPr anchorCtr="0" anchor="ctr" bIns="50800" lIns="50800" spcFirstLastPara="1" rIns="50800" wrap="square" tIns="50800">
                <a:noAutofit/>
              </a:bodyPr>
              <a:lstStyle/>
              <a:p>
                <a:pPr indent="0" lvl="0" marL="0" marR="0" rtl="0" algn="ctr">
                  <a:lnSpc>
                    <a:spcPct val="53166"/>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60" name="Google Shape;460;p36"/>
            <p:cNvSpPr/>
            <p:nvPr/>
          </p:nvSpPr>
          <p:spPr>
            <a:xfrm>
              <a:off x="162949" y="162949"/>
              <a:ext cx="380450" cy="380450"/>
            </a:xfrm>
            <a:custGeom>
              <a:rect b="b" l="l" r="r" t="t"/>
              <a:pathLst>
                <a:path extrusionOk="0" h="380450" w="380450">
                  <a:moveTo>
                    <a:pt x="0" y="0"/>
                  </a:moveTo>
                  <a:lnTo>
                    <a:pt x="380450" y="0"/>
                  </a:lnTo>
                  <a:lnTo>
                    <a:pt x="380450" y="380450"/>
                  </a:lnTo>
                  <a:lnTo>
                    <a:pt x="0" y="38045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1" name="Google Shape;461;p36"/>
            <p:cNvSpPr txBox="1"/>
            <p:nvPr/>
          </p:nvSpPr>
          <p:spPr>
            <a:xfrm>
              <a:off x="706349" y="14880"/>
              <a:ext cx="5358618" cy="618611"/>
            </a:xfrm>
            <a:prstGeom prst="rect">
              <a:avLst/>
            </a:prstGeom>
            <a:noFill/>
            <a:ln>
              <a:noFill/>
            </a:ln>
          </p:spPr>
          <p:txBody>
            <a:bodyPr anchorCtr="0" anchor="t" bIns="0" lIns="0" spcFirstLastPara="1" rIns="0" wrap="square" tIns="0">
              <a:spAutoFit/>
            </a:bodyPr>
            <a:lstStyle/>
            <a:p>
              <a:pPr indent="0" lvl="0" marL="0" marR="0" rtl="0" algn="l">
                <a:lnSpc>
                  <a:spcPct val="140007"/>
                </a:lnSpc>
                <a:spcBef>
                  <a:spcPts val="0"/>
                </a:spcBef>
                <a:spcAft>
                  <a:spcPts val="0"/>
                </a:spcAft>
                <a:buNone/>
              </a:pPr>
              <a:r>
                <a:rPr lang="es-MX" sz="2807">
                  <a:solidFill>
                    <a:srgbClr val="000000"/>
                  </a:solidFill>
                  <a:latin typeface="Century Gothic"/>
                  <a:ea typeface="Century Gothic"/>
                  <a:cs typeface="Century Gothic"/>
                  <a:sym typeface="Century Gothic"/>
                </a:rPr>
                <a:t> +57 (317) 144 76 63</a:t>
              </a:r>
              <a:endParaRPr/>
            </a:p>
          </p:txBody>
        </p:sp>
      </p:grpSp>
      <p:grpSp>
        <p:nvGrpSpPr>
          <p:cNvPr id="462" name="Google Shape;462;p36"/>
          <p:cNvGrpSpPr/>
          <p:nvPr/>
        </p:nvGrpSpPr>
        <p:grpSpPr>
          <a:xfrm>
            <a:off x="12070715" y="9602137"/>
            <a:ext cx="6599499" cy="518677"/>
            <a:chOff x="0" y="0"/>
            <a:chExt cx="8799332" cy="691570"/>
          </a:xfrm>
        </p:grpSpPr>
        <p:grpSp>
          <p:nvGrpSpPr>
            <p:cNvPr id="463" name="Google Shape;463;p36"/>
            <p:cNvGrpSpPr/>
            <p:nvPr/>
          </p:nvGrpSpPr>
          <p:grpSpPr>
            <a:xfrm>
              <a:off x="0" y="0"/>
              <a:ext cx="691570" cy="691570"/>
              <a:chOff x="0" y="0"/>
              <a:chExt cx="812800" cy="812800"/>
            </a:xfrm>
          </p:grpSpPr>
          <p:sp>
            <p:nvSpPr>
              <p:cNvPr id="464" name="Google Shape;464;p3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0A2C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5" name="Google Shape;465;p36"/>
              <p:cNvSpPr txBox="1"/>
              <p:nvPr/>
            </p:nvSpPr>
            <p:spPr>
              <a:xfrm>
                <a:off x="76200" y="104775"/>
                <a:ext cx="660400" cy="631825"/>
              </a:xfrm>
              <a:prstGeom prst="rect">
                <a:avLst/>
              </a:prstGeom>
              <a:noFill/>
              <a:ln>
                <a:noFill/>
              </a:ln>
            </p:spPr>
            <p:txBody>
              <a:bodyPr anchorCtr="0" anchor="ctr" bIns="50800" lIns="50800" spcFirstLastPara="1" rIns="50800" wrap="square" tIns="50800">
                <a:noAutofit/>
              </a:bodyPr>
              <a:lstStyle/>
              <a:p>
                <a:pPr indent="0" lvl="0" marL="0" marR="0" rtl="0" algn="ctr">
                  <a:lnSpc>
                    <a:spcPct val="53166"/>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66" name="Google Shape;466;p36"/>
            <p:cNvSpPr/>
            <p:nvPr/>
          </p:nvSpPr>
          <p:spPr>
            <a:xfrm>
              <a:off x="133593" y="194333"/>
              <a:ext cx="424384" cy="302904"/>
            </a:xfrm>
            <a:custGeom>
              <a:rect b="b" l="l" r="r" t="t"/>
              <a:pathLst>
                <a:path extrusionOk="0" h="302904" w="424384">
                  <a:moveTo>
                    <a:pt x="0" y="0"/>
                  </a:moveTo>
                  <a:lnTo>
                    <a:pt x="424384" y="0"/>
                  </a:lnTo>
                  <a:lnTo>
                    <a:pt x="424384" y="302904"/>
                  </a:lnTo>
                  <a:lnTo>
                    <a:pt x="0" y="302904"/>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7" name="Google Shape;467;p36"/>
            <p:cNvSpPr txBox="1"/>
            <p:nvPr/>
          </p:nvSpPr>
          <p:spPr>
            <a:xfrm>
              <a:off x="860553" y="102"/>
              <a:ext cx="7938779" cy="618611"/>
            </a:xfrm>
            <a:prstGeom prst="rect">
              <a:avLst/>
            </a:prstGeom>
            <a:noFill/>
            <a:ln>
              <a:noFill/>
            </a:ln>
          </p:spPr>
          <p:txBody>
            <a:bodyPr anchorCtr="0" anchor="t" bIns="0" lIns="0" spcFirstLastPara="1" rIns="0" wrap="square" tIns="0">
              <a:spAutoFit/>
            </a:bodyPr>
            <a:lstStyle/>
            <a:p>
              <a:pPr indent="0" lvl="0" marL="0" marR="0" rtl="0" algn="l">
                <a:lnSpc>
                  <a:spcPct val="140007"/>
                </a:lnSpc>
                <a:spcBef>
                  <a:spcPts val="0"/>
                </a:spcBef>
                <a:spcAft>
                  <a:spcPts val="0"/>
                </a:spcAft>
                <a:buNone/>
              </a:pPr>
              <a:r>
                <a:rPr lang="es-MX" sz="2807">
                  <a:solidFill>
                    <a:srgbClr val="000000"/>
                  </a:solidFill>
                  <a:latin typeface="Century Gothic"/>
                  <a:ea typeface="Century Gothic"/>
                  <a:cs typeface="Century Gothic"/>
                  <a:sym typeface="Century Gothic"/>
                </a:rPr>
                <a:t>info@tejiendodemocracia.org</a:t>
              </a:r>
              <a:endParaRPr/>
            </a:p>
          </p:txBody>
        </p:sp>
      </p:grpSp>
      <p:grpSp>
        <p:nvGrpSpPr>
          <p:cNvPr id="468" name="Google Shape;468;p36"/>
          <p:cNvGrpSpPr/>
          <p:nvPr/>
        </p:nvGrpSpPr>
        <p:grpSpPr>
          <a:xfrm>
            <a:off x="12081799" y="8397998"/>
            <a:ext cx="4537641" cy="519221"/>
            <a:chOff x="0" y="-725"/>
            <a:chExt cx="6050188" cy="692295"/>
          </a:xfrm>
        </p:grpSpPr>
        <p:grpSp>
          <p:nvGrpSpPr>
            <p:cNvPr id="469" name="Google Shape;469;p36"/>
            <p:cNvGrpSpPr/>
            <p:nvPr/>
          </p:nvGrpSpPr>
          <p:grpSpPr>
            <a:xfrm>
              <a:off x="0" y="0"/>
              <a:ext cx="691570" cy="691570"/>
              <a:chOff x="0" y="0"/>
              <a:chExt cx="812800" cy="812800"/>
            </a:xfrm>
          </p:grpSpPr>
          <p:sp>
            <p:nvSpPr>
              <p:cNvPr id="470" name="Google Shape;470;p3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1A73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1" name="Google Shape;471;p36"/>
              <p:cNvSpPr txBox="1"/>
              <p:nvPr/>
            </p:nvSpPr>
            <p:spPr>
              <a:xfrm>
                <a:off x="76200" y="104775"/>
                <a:ext cx="660400" cy="631825"/>
              </a:xfrm>
              <a:prstGeom prst="rect">
                <a:avLst/>
              </a:prstGeom>
              <a:noFill/>
              <a:ln>
                <a:noFill/>
              </a:ln>
            </p:spPr>
            <p:txBody>
              <a:bodyPr anchorCtr="0" anchor="ctr" bIns="87700" lIns="87700" spcFirstLastPara="1" rIns="87700" wrap="square" tIns="87700">
                <a:noAutofit/>
              </a:bodyPr>
              <a:lstStyle/>
              <a:p>
                <a:pPr indent="0" lvl="0" marL="0" marR="0" rtl="0" algn="ctr">
                  <a:lnSpc>
                    <a:spcPct val="53166"/>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72" name="Google Shape;472;p36"/>
            <p:cNvSpPr/>
            <p:nvPr/>
          </p:nvSpPr>
          <p:spPr>
            <a:xfrm>
              <a:off x="180997" y="105657"/>
              <a:ext cx="329575" cy="480255"/>
            </a:xfrm>
            <a:custGeom>
              <a:rect b="b" l="l" r="r" t="t"/>
              <a:pathLst>
                <a:path extrusionOk="0" h="480255" w="329575">
                  <a:moveTo>
                    <a:pt x="0" y="0"/>
                  </a:moveTo>
                  <a:lnTo>
                    <a:pt x="329576" y="0"/>
                  </a:lnTo>
                  <a:lnTo>
                    <a:pt x="329576" y="480256"/>
                  </a:lnTo>
                  <a:lnTo>
                    <a:pt x="0" y="480256"/>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3" name="Google Shape;473;p36"/>
            <p:cNvSpPr txBox="1"/>
            <p:nvPr/>
          </p:nvSpPr>
          <p:spPr>
            <a:xfrm>
              <a:off x="691570" y="-725"/>
              <a:ext cx="5358618" cy="619438"/>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lang="es-MX" sz="2807">
                  <a:solidFill>
                    <a:srgbClr val="000000"/>
                  </a:solidFill>
                  <a:latin typeface="Century Gothic"/>
                  <a:ea typeface="Century Gothic"/>
                  <a:cs typeface="Century Gothic"/>
                  <a:sym typeface="Century Gothic"/>
                </a:rPr>
                <a:t>Cartagena de Indias</a:t>
              </a:r>
              <a:endParaRPr/>
            </a:p>
          </p:txBody>
        </p:sp>
      </p:grpSp>
      <p:sp>
        <p:nvSpPr>
          <p:cNvPr id="474" name="Google Shape;474;p36"/>
          <p:cNvSpPr txBox="1"/>
          <p:nvPr/>
        </p:nvSpPr>
        <p:spPr>
          <a:xfrm>
            <a:off x="5501054" y="7385258"/>
            <a:ext cx="6569661" cy="778786"/>
          </a:xfrm>
          <a:prstGeom prst="rect">
            <a:avLst/>
          </a:prstGeom>
          <a:noFill/>
          <a:ln>
            <a:noFill/>
          </a:ln>
        </p:spPr>
        <p:txBody>
          <a:bodyPr anchorCtr="0" anchor="t" bIns="0" lIns="0" spcFirstLastPara="1" rIns="0" wrap="square" tIns="0">
            <a:spAutoFit/>
          </a:bodyPr>
          <a:lstStyle/>
          <a:p>
            <a:pPr indent="0" lvl="0" marL="0" marR="0" rtl="0" algn="ctr">
              <a:lnSpc>
                <a:spcPct val="139986"/>
              </a:lnSpc>
              <a:spcBef>
                <a:spcPts val="0"/>
              </a:spcBef>
              <a:spcAft>
                <a:spcPts val="0"/>
              </a:spcAft>
              <a:buNone/>
            </a:pPr>
            <a:r>
              <a:rPr lang="es-MX" sz="4589">
                <a:solidFill>
                  <a:srgbClr val="000000"/>
                </a:solidFill>
                <a:latin typeface="Century Gothic"/>
                <a:ea typeface="Century Gothic"/>
                <a:cs typeface="Century Gothic"/>
                <a:sym typeface="Century Gothic"/>
              </a:rPr>
              <a:t>@TejiendoDemocracia</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