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8" r:id="rId4"/>
    <p:sldId id="259" r:id="rId5"/>
    <p:sldId id="303" r:id="rId6"/>
    <p:sldId id="279" r:id="rId7"/>
    <p:sldId id="260" r:id="rId8"/>
    <p:sldId id="261" r:id="rId9"/>
    <p:sldId id="264" r:id="rId10"/>
    <p:sldId id="280" r:id="rId11"/>
    <p:sldId id="262" r:id="rId12"/>
    <p:sldId id="310" r:id="rId13"/>
    <p:sldId id="263" r:id="rId14"/>
    <p:sldId id="265" r:id="rId15"/>
    <p:sldId id="266" r:id="rId16"/>
    <p:sldId id="284" r:id="rId17"/>
    <p:sldId id="286" r:id="rId18"/>
    <p:sldId id="287" r:id="rId19"/>
    <p:sldId id="288" r:id="rId20"/>
    <p:sldId id="289" r:id="rId21"/>
    <p:sldId id="290" r:id="rId22"/>
    <p:sldId id="285" r:id="rId23"/>
    <p:sldId id="291" r:id="rId24"/>
    <p:sldId id="292" r:id="rId25"/>
    <p:sldId id="293" r:id="rId26"/>
    <p:sldId id="268" r:id="rId27"/>
    <p:sldId id="294" r:id="rId28"/>
    <p:sldId id="269" r:id="rId29"/>
    <p:sldId id="270" r:id="rId30"/>
    <p:sldId id="295" r:id="rId31"/>
    <p:sldId id="271" r:id="rId32"/>
    <p:sldId id="272" r:id="rId33"/>
    <p:sldId id="296" r:id="rId34"/>
    <p:sldId id="297" r:id="rId35"/>
    <p:sldId id="298" r:id="rId36"/>
    <p:sldId id="299" r:id="rId37"/>
    <p:sldId id="300" r:id="rId38"/>
    <p:sldId id="301" r:id="rId39"/>
    <p:sldId id="281" r:id="rId40"/>
    <p:sldId id="273" r:id="rId41"/>
    <p:sldId id="304" r:id="rId42"/>
    <p:sldId id="305" r:id="rId43"/>
    <p:sldId id="306" r:id="rId44"/>
    <p:sldId id="307" r:id="rId45"/>
    <p:sldId id="308" r:id="rId46"/>
    <p:sldId id="309" r:id="rId47"/>
    <p:sldId id="274" r:id="rId48"/>
    <p:sldId id="275" r:id="rId49"/>
    <p:sldId id="282" r:id="rId50"/>
    <p:sldId id="276" r:id="rId51"/>
    <p:sldId id="302" r:id="rId52"/>
    <p:sldId id="283" r:id="rId53"/>
    <p:sldId id="258" r:id="rId54"/>
  </p:sldIdLst>
  <p:sldSz cx="18288000" cy="10287000"/>
  <p:notesSz cx="6858000" cy="9144000"/>
  <p:embeddedFontLst>
    <p:embeddedFont>
      <p:font typeface="Century Gothic Paneuropean" panose="020B0604020202020204" charset="0"/>
      <p:regular r:id="rId55"/>
    </p:embeddedFont>
    <p:embeddedFont>
      <p:font typeface="Century Gothic Paneuropean Bold" panose="020B0604020202020204" charset="0"/>
      <p:regular r:id="rId56"/>
    </p:embeddedFont>
    <p:embeddedFont>
      <p:font typeface="Century Gothic Paneuropean Heavy" panose="020B0604020202020204" charset="0"/>
      <p:regular r:id="rId57"/>
    </p:embeddedFont>
    <p:embeddedFont>
      <p:font typeface="Eyesome Script" panose="020B0604020202020204" charset="0"/>
      <p:regular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411"/>
    <a:srgbClr val="E1A73E"/>
    <a:srgbClr val="CF7240"/>
    <a:srgbClr val="30A2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D:\Documentos-Diario\Fundaci&#243;n%20Tejiendo%20Democracia\Investigaciones\Instituto%20Comunal%20y%20Distriseguridad\20250508_JBA_Contrataci&#243;n%20de%20Distriseguridad_2024_TDInform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Documentos-Diario\Fundaci&#243;n%20Tejiendo%20Democracia\Investigaciones\Instituto%20Comunal%20y%20Distriseguridad\20250508_JBA_Contrataci&#243;n%20de%20Distriseguridad_2024_TDInform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Documentos-Diario\Fundaci&#243;n%20Tejiendo%20Democracia\Investigaciones\Instituto%20Comunal%20y%20Distriseguridad\20250508_JBA_Contrataci&#243;n%20de%20Distriseguridad_2024_TDInform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Documentos-Diario\Fundaci&#243;n%20Tejiendo%20Democracia\Investigaciones\Instituto%20Comunal%20y%20Distriseguridad\20250508_JBA_Contrataci&#243;n%20de%20Distriseguridad_2024_TDInform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Documentos-Diario\Fundaci&#243;n%20Tejiendo%20Democracia\Investigaciones\Instituto%20Comunal%20y%20Distriseguridad\20250508_JBA_Contrataci&#243;n%20de%20Distriseguridad_2024_TDInform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Documentos-Diario\Fundaci&#243;n%20Tejiendo%20Democracia\Investigaciones\Instituto%20Comunal%20y%20Distriseguridad\20250508_JBA_Contrataci&#243;n%20de%20Distriseguridad_2024_TDInformes.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solidFill>
                <a:latin typeface="Century Gothic Paneuropean Heavy" panose="020B0604020202020204" charset="0"/>
                <a:ea typeface="+mn-ea"/>
                <a:cs typeface="Century Gothic Paneuropean Heavy" panose="020B0604020202020204" charset="0"/>
              </a:defRPr>
            </a:pPr>
            <a:r>
              <a:rPr lang="es-CO" sz="2800" b="1" dirty="0">
                <a:solidFill>
                  <a:schemeClr val="tx1"/>
                </a:solidFill>
              </a:rPr>
              <a:t>Valor</a:t>
            </a:r>
            <a:r>
              <a:rPr lang="es-CO" sz="2800" b="1" baseline="0" dirty="0">
                <a:solidFill>
                  <a:schemeClr val="tx1"/>
                </a:solidFill>
              </a:rPr>
              <a:t> contrato</a:t>
            </a:r>
            <a:r>
              <a:rPr lang="es-CO" sz="2800" b="1" dirty="0">
                <a:solidFill>
                  <a:schemeClr val="tx1"/>
                </a:solidFill>
              </a:rPr>
              <a:t> </a:t>
            </a:r>
            <a:r>
              <a:rPr lang="es-CO" sz="2800" b="1" baseline="0" dirty="0">
                <a:solidFill>
                  <a:schemeClr val="tx1"/>
                </a:solidFill>
              </a:rPr>
              <a:t> y número de contratos </a:t>
            </a:r>
            <a:r>
              <a:rPr lang="es-CO" sz="2800" b="1" dirty="0">
                <a:solidFill>
                  <a:schemeClr val="tx1"/>
                </a:solidFill>
              </a:rPr>
              <a:t>por mes</a:t>
            </a:r>
          </a:p>
        </c:rich>
      </c:tx>
      <c:overlay val="0"/>
      <c:spPr>
        <a:noFill/>
        <a:ln>
          <a:noFill/>
        </a:ln>
        <a:effectLst/>
      </c:spPr>
      <c:txPr>
        <a:bodyPr rot="0" spcFirstLastPara="1" vertOverflow="ellipsis" vert="horz" wrap="square" anchor="ctr" anchorCtr="1"/>
        <a:lstStyle/>
        <a:p>
          <a:pPr>
            <a:defRPr sz="2800" b="1" i="0" u="none" strike="noStrike" kern="1200" spc="0" baseline="0">
              <a:solidFill>
                <a:schemeClr val="tx1"/>
              </a:solidFill>
              <a:latin typeface="Century Gothic Paneuropean Heavy" panose="020B0604020202020204" charset="0"/>
              <a:ea typeface="+mn-ea"/>
              <a:cs typeface="Century Gothic Paneuropean Heavy" panose="020B0604020202020204" charset="0"/>
            </a:defRPr>
          </a:pPr>
          <a:endParaRPr lang="es-CO"/>
        </a:p>
      </c:txPr>
    </c:title>
    <c:autoTitleDeleted val="0"/>
    <c:plotArea>
      <c:layout>
        <c:manualLayout>
          <c:layoutTarget val="inner"/>
          <c:xMode val="edge"/>
          <c:yMode val="edge"/>
          <c:x val="0.15461574584730306"/>
          <c:y val="0.12891901286061869"/>
          <c:w val="0.66276751813790269"/>
          <c:h val="0.8328467153284671"/>
        </c:manualLayout>
      </c:layout>
      <c:barChart>
        <c:barDir val="bar"/>
        <c:grouping val="clustered"/>
        <c:varyColors val="0"/>
        <c:ser>
          <c:idx val="0"/>
          <c:order val="0"/>
          <c:spPr>
            <a:solidFill>
              <a:srgbClr val="E1A73E"/>
            </a:solidFill>
            <a:ln>
              <a:noFill/>
            </a:ln>
            <a:effectLst/>
          </c:spPr>
          <c:invertIfNegative val="0"/>
          <c:dLbls>
            <c:dLbl>
              <c:idx val="0"/>
              <c:tx>
                <c:rich>
                  <a:bodyPr/>
                  <a:lstStyle/>
                  <a:p>
                    <a:fld id="{AB5726FB-9707-444E-B052-7EDF50CD0EE7}" type="VALUE">
                      <a:rPr lang="en-US"/>
                      <a:pPr/>
                      <a:t>[VALOR]</a:t>
                    </a:fld>
                    <a:r>
                      <a:rPr lang="en-US"/>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F33-4430-BA4C-AA578735B9F1}"/>
                </c:ext>
              </c:extLst>
            </c:dLbl>
            <c:dLbl>
              <c:idx val="1"/>
              <c:tx>
                <c:rich>
                  <a:bodyPr/>
                  <a:lstStyle/>
                  <a:p>
                    <a:fld id="{89002568-DC94-40C7-AE96-F7711679390C}" type="VALUE">
                      <a:rPr lang="en-US"/>
                      <a:pPr/>
                      <a:t>[VALOR]</a:t>
                    </a:fld>
                    <a:r>
                      <a:rPr lang="en-US"/>
                      <a:t> (54)</a:t>
                    </a:r>
                  </a:p>
                </c:rich>
              </c:tx>
              <c:showLegendKey val="0"/>
              <c:showVal val="1"/>
              <c:showCatName val="0"/>
              <c:showSerName val="0"/>
              <c:showPercent val="0"/>
              <c:showBubbleSize val="0"/>
              <c:extLst>
                <c:ext xmlns:c15="http://schemas.microsoft.com/office/drawing/2012/chart" uri="{CE6537A1-D6FC-4f65-9D91-7224C49458BB}">
                  <c15:layout>
                    <c:manualLayout>
                      <c:w val="0.2526762402088773"/>
                      <c:h val="4.7812100410525603E-2"/>
                    </c:manualLayout>
                  </c15:layout>
                  <c15:dlblFieldTable/>
                  <c15:showDataLabelsRange val="0"/>
                </c:ext>
                <c:ext xmlns:c16="http://schemas.microsoft.com/office/drawing/2014/chart" uri="{C3380CC4-5D6E-409C-BE32-E72D297353CC}">
                  <c16:uniqueId val="{00000001-6F33-4430-BA4C-AA578735B9F1}"/>
                </c:ext>
              </c:extLst>
            </c:dLbl>
            <c:dLbl>
              <c:idx val="2"/>
              <c:tx>
                <c:rich>
                  <a:bodyPr/>
                  <a:lstStyle/>
                  <a:p>
                    <a:fld id="{C73A3B40-2A61-4D62-9C64-40315AC8BE33}" type="VALUE">
                      <a:rPr lang="en-US"/>
                      <a:pPr/>
                      <a:t>[VALOR]</a:t>
                    </a:fld>
                    <a:r>
                      <a:rPr lang="en-US"/>
                      <a:t>(38)</a:t>
                    </a:r>
                  </a:p>
                </c:rich>
              </c:tx>
              <c:showLegendKey val="0"/>
              <c:showVal val="1"/>
              <c:showCatName val="0"/>
              <c:showSerName val="0"/>
              <c:showPercent val="0"/>
              <c:showBubbleSize val="0"/>
              <c:extLst>
                <c:ext xmlns:c15="http://schemas.microsoft.com/office/drawing/2012/chart" uri="{CE6537A1-D6FC-4f65-9D91-7224C49458BB}">
                  <c15:layout>
                    <c:manualLayout>
                      <c:w val="0.21739675332554234"/>
                      <c:h val="8.5367521367521362E-2"/>
                    </c:manualLayout>
                  </c15:layout>
                  <c15:dlblFieldTable/>
                  <c15:showDataLabelsRange val="0"/>
                </c:ext>
                <c:ext xmlns:c16="http://schemas.microsoft.com/office/drawing/2014/chart" uri="{C3380CC4-5D6E-409C-BE32-E72D297353CC}">
                  <c16:uniqueId val="{00000002-6F33-4430-BA4C-AA578735B9F1}"/>
                </c:ext>
              </c:extLst>
            </c:dLbl>
            <c:dLbl>
              <c:idx val="3"/>
              <c:tx>
                <c:rich>
                  <a:bodyPr/>
                  <a:lstStyle/>
                  <a:p>
                    <a:fld id="{F3F638A0-6F41-4D95-BD43-66031C7EC88E}" type="VALUE">
                      <a:rPr lang="en-US"/>
                      <a:pPr/>
                      <a:t>[VALOR]</a:t>
                    </a:fld>
                    <a:r>
                      <a:rPr lang="en-US"/>
                      <a:t> (34)</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F33-4430-BA4C-AA578735B9F1}"/>
                </c:ext>
              </c:extLst>
            </c:dLbl>
            <c:dLbl>
              <c:idx val="4"/>
              <c:tx>
                <c:rich>
                  <a:bodyPr/>
                  <a:lstStyle/>
                  <a:p>
                    <a:fld id="{D83D03EB-44FE-4EDD-A977-686F5965353A}" type="VALUE">
                      <a:rPr lang="en-US"/>
                      <a:pPr/>
                      <a:t>[VALOR]</a:t>
                    </a:fld>
                    <a:r>
                      <a:rPr lang="en-US"/>
                      <a:t> (13)</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F33-4430-BA4C-AA578735B9F1}"/>
                </c:ext>
              </c:extLst>
            </c:dLbl>
            <c:dLbl>
              <c:idx val="5"/>
              <c:tx>
                <c:rich>
                  <a:bodyPr/>
                  <a:lstStyle/>
                  <a:p>
                    <a:fld id="{A43FE970-CE89-47B8-92AA-AD405E81C6D7}" type="VALUE">
                      <a:rPr lang="en-US"/>
                      <a:pPr/>
                      <a:t>[VALOR]</a:t>
                    </a:fld>
                    <a:r>
                      <a:rPr lang="en-US"/>
                      <a:t> (2)</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F33-4430-BA4C-AA578735B9F1}"/>
                </c:ext>
              </c:extLst>
            </c:dLbl>
            <c:dLbl>
              <c:idx val="6"/>
              <c:tx>
                <c:rich>
                  <a:bodyPr/>
                  <a:lstStyle/>
                  <a:p>
                    <a:fld id="{FE2CB7D2-39A2-43C7-B34C-B2D40C235701}" type="VALUE">
                      <a:rPr lang="en-US"/>
                      <a:pPr/>
                      <a:t>[VALOR]</a:t>
                    </a:fld>
                    <a:r>
                      <a:rPr lang="en-US"/>
                      <a:t>(14)</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F33-4430-BA4C-AA578735B9F1}"/>
                </c:ext>
              </c:extLst>
            </c:dLbl>
            <c:dLbl>
              <c:idx val="7"/>
              <c:tx>
                <c:rich>
                  <a:bodyPr/>
                  <a:lstStyle/>
                  <a:p>
                    <a:fld id="{3943FD0C-D8F1-4F31-9388-EE160204EC12}" type="VALUE">
                      <a:rPr lang="en-US"/>
                      <a:pPr/>
                      <a:t>[VALOR]</a:t>
                    </a:fld>
                    <a:r>
                      <a:rPr lang="en-US"/>
                      <a:t> (92)</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F33-4430-BA4C-AA578735B9F1}"/>
                </c:ext>
              </c:extLst>
            </c:dLbl>
            <c:dLbl>
              <c:idx val="8"/>
              <c:tx>
                <c:rich>
                  <a:bodyPr/>
                  <a:lstStyle/>
                  <a:p>
                    <a:fld id="{E8A7BCA3-F594-48FE-B6C1-0DF773C8852C}" type="VALUE">
                      <a:rPr lang="en-US"/>
                      <a:pPr/>
                      <a:t>[VALOR]</a:t>
                    </a:fld>
                    <a:r>
                      <a:rPr lang="en-US"/>
                      <a:t>(68)</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6F33-4430-BA4C-AA578735B9F1}"/>
                </c:ext>
              </c:extLst>
            </c:dLbl>
            <c:dLbl>
              <c:idx val="9"/>
              <c:tx>
                <c:rich>
                  <a:bodyPr/>
                  <a:lstStyle/>
                  <a:p>
                    <a:fld id="{E0A3100D-6F49-4013-961D-F30B357A0CFB}" type="VALUE">
                      <a:rPr lang="en-US"/>
                      <a:pPr/>
                      <a:t>[VALOR]</a:t>
                    </a:fld>
                    <a:r>
                      <a:rPr lang="en-US"/>
                      <a:t>(73)</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F33-4430-BA4C-AA578735B9F1}"/>
                </c:ext>
              </c:extLst>
            </c:dLbl>
            <c:dLbl>
              <c:idx val="10"/>
              <c:tx>
                <c:rich>
                  <a:bodyPr/>
                  <a:lstStyle/>
                  <a:p>
                    <a:fld id="{9B49A76A-C69A-4D46-B121-9DC9AA4993AD}" type="VALUE">
                      <a:rPr lang="en-US"/>
                      <a:pPr/>
                      <a:t>[VALOR]</a:t>
                    </a:fld>
                    <a:r>
                      <a:rPr lang="en-US"/>
                      <a:t>(57)</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6F33-4430-BA4C-AA578735B9F1}"/>
                </c:ext>
              </c:extLst>
            </c:dLbl>
            <c:dLbl>
              <c:idx val="11"/>
              <c:tx>
                <c:rich>
                  <a:bodyPr/>
                  <a:lstStyle/>
                  <a:p>
                    <a:fld id="{EA03C0B5-0DFA-4CC2-8A13-67B567035B7F}" type="VALUE">
                      <a:rPr lang="en-US"/>
                      <a:pPr/>
                      <a:t>[VALOR]</a:t>
                    </a:fld>
                    <a:r>
                      <a:rPr lang="en-US"/>
                      <a:t>(9)</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6F33-4430-BA4C-AA578735B9F1}"/>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effectLst>
                      <a:outerShdw blurRad="38100" dist="38100" dir="2700000" algn="tl">
                        <a:srgbClr val="000000">
                          <a:alpha val="43137"/>
                        </a:srgbClr>
                      </a:outerShdw>
                    </a:effectLst>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Consolidado!$J$90:$J$101</c:f>
              <c:strCache>
                <c:ptCount val="12"/>
                <c:pt idx="0">
                  <c:v>Enero </c:v>
                </c:pt>
                <c:pt idx="1">
                  <c:v>Febrero </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Consolidado!$P$90:$P$101</c:f>
              <c:numCache>
                <c:formatCode>_("$"* #,##0.00_);_("$"* \(#,##0.00\);_("$"* "-"??_);_(@_)</c:formatCode>
                <c:ptCount val="12"/>
                <c:pt idx="0">
                  <c:v>0</c:v>
                </c:pt>
                <c:pt idx="1">
                  <c:v>1607736226</c:v>
                </c:pt>
                <c:pt idx="2">
                  <c:v>18766909056</c:v>
                </c:pt>
                <c:pt idx="3">
                  <c:v>638678293</c:v>
                </c:pt>
                <c:pt idx="4">
                  <c:v>7938167007.2399998</c:v>
                </c:pt>
                <c:pt idx="5">
                  <c:v>185891597</c:v>
                </c:pt>
                <c:pt idx="6">
                  <c:v>945917313</c:v>
                </c:pt>
                <c:pt idx="7">
                  <c:v>1690567605</c:v>
                </c:pt>
                <c:pt idx="8">
                  <c:v>9325565094</c:v>
                </c:pt>
                <c:pt idx="9">
                  <c:v>539186900</c:v>
                </c:pt>
                <c:pt idx="10">
                  <c:v>9189625183</c:v>
                </c:pt>
                <c:pt idx="11">
                  <c:v>15640832694</c:v>
                </c:pt>
              </c:numCache>
            </c:numRef>
          </c:val>
          <c:extLst>
            <c:ext xmlns:c16="http://schemas.microsoft.com/office/drawing/2014/chart" uri="{C3380CC4-5D6E-409C-BE32-E72D297353CC}">
              <c16:uniqueId val="{0000000C-6F33-4430-BA4C-AA578735B9F1}"/>
            </c:ext>
          </c:extLst>
        </c:ser>
        <c:dLbls>
          <c:showLegendKey val="0"/>
          <c:showVal val="0"/>
          <c:showCatName val="0"/>
          <c:showSerName val="0"/>
          <c:showPercent val="0"/>
          <c:showBubbleSize val="0"/>
        </c:dLbls>
        <c:gapWidth val="182"/>
        <c:axId val="127342656"/>
        <c:axId val="127363296"/>
      </c:barChart>
      <c:catAx>
        <c:axId val="127342656"/>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Century Gothic Paneuropean Heavy" panose="020B0604020202020204" charset="0"/>
                <a:ea typeface="+mn-ea"/>
                <a:cs typeface="Century Gothic Paneuropean Heavy" panose="020B0604020202020204" charset="0"/>
              </a:defRPr>
            </a:pPr>
            <a:endParaRPr lang="es-CO"/>
          </a:p>
        </c:txPr>
        <c:crossAx val="127363296"/>
        <c:crosses val="autoZero"/>
        <c:auto val="1"/>
        <c:lblAlgn val="ctr"/>
        <c:lblOffset val="100"/>
        <c:noMultiLvlLbl val="0"/>
      </c:catAx>
      <c:valAx>
        <c:axId val="127363296"/>
        <c:scaling>
          <c:orientation val="minMax"/>
        </c:scaling>
        <c:delete val="1"/>
        <c:axPos val="t"/>
        <c:numFmt formatCode="_(&quot;$&quot;* #,##0.00_);_(&quot;$&quot;* \(#,##0.00\);_(&quot;$&quot;* &quot;-&quot;??_);_(@_)" sourceLinked="1"/>
        <c:majorTickMark val="none"/>
        <c:minorTickMark val="none"/>
        <c:tickLblPos val="nextTo"/>
        <c:crossAx val="1273426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latin typeface="Century Gothic Paneuropean Heavy" panose="020B0604020202020204" charset="0"/>
          <a:cs typeface="Century Gothic Paneuropean Heavy" panose="020B0604020202020204" charset="0"/>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effectLst>
                  <a:outerShdw blurRad="38100" dist="38100" dir="2700000" algn="tl">
                    <a:srgbClr val="000000">
                      <a:alpha val="43137"/>
                    </a:srgbClr>
                  </a:outerShdw>
                </a:effectLst>
                <a:latin typeface="+mn-lt"/>
                <a:ea typeface="+mn-ea"/>
                <a:cs typeface="+mn-cs"/>
              </a:defRPr>
            </a:pPr>
            <a:r>
              <a:rPr lang="es-CO" sz="2000" b="1" i="0" u="none" strike="noStrike" kern="1200" spc="0" baseline="0" dirty="0" err="1">
                <a:solidFill>
                  <a:schemeClr val="tx1"/>
                </a:solidFill>
                <a:effectLst>
                  <a:outerShdw blurRad="38100" dist="38100" dir="2700000" algn="tl">
                    <a:srgbClr val="000000">
                      <a:alpha val="43137"/>
                    </a:srgbClr>
                  </a:outerShdw>
                </a:effectLst>
                <a:latin typeface="Century Gothic Paneuropean" panose="020B0604020202020204" charset="0"/>
                <a:cs typeface="Century Gothic Paneuropean" panose="020B0604020202020204" charset="0"/>
              </a:rPr>
              <a:t>N°</a:t>
            </a:r>
            <a:r>
              <a:rPr lang="es-CO" sz="2000" b="1" i="0" u="none" strike="noStrike" kern="1200" spc="0" baseline="0" dirty="0">
                <a:solidFill>
                  <a:schemeClr val="tx1"/>
                </a:solidFill>
                <a:effectLst>
                  <a:outerShdw blurRad="38100" dist="38100" dir="2700000" algn="tl">
                    <a:srgbClr val="000000">
                      <a:alpha val="43137"/>
                    </a:srgbClr>
                  </a:outerShdw>
                </a:effectLst>
                <a:latin typeface="Century Gothic Paneuropean" panose="020B0604020202020204" charset="0"/>
                <a:cs typeface="Century Gothic Paneuropean" panose="020B0604020202020204" charset="0"/>
              </a:rPr>
              <a:t> de contratos celebrados por modalidad de contratación </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barChart>
        <c:barDir val="bar"/>
        <c:grouping val="clustered"/>
        <c:varyColors val="0"/>
        <c:ser>
          <c:idx val="0"/>
          <c:order val="0"/>
          <c:spPr>
            <a:solidFill>
              <a:srgbClr val="E1A73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Consolidado!$J$28:$J$32</c:f>
              <c:strCache>
                <c:ptCount val="5"/>
                <c:pt idx="0">
                  <c:v>Contratación Directa</c:v>
                </c:pt>
                <c:pt idx="1">
                  <c:v>Tienda Virtual del Estado Colombiano </c:v>
                </c:pt>
                <c:pt idx="2">
                  <c:v>Mínima Cuantía</c:v>
                </c:pt>
                <c:pt idx="3">
                  <c:v>Selección Abreviada de Menor Cuantía</c:v>
                </c:pt>
                <c:pt idx="4">
                  <c:v>Subasta Inversa</c:v>
                </c:pt>
              </c:strCache>
            </c:strRef>
          </c:cat>
          <c:val>
            <c:numRef>
              <c:f>Consolidado!$K$28:$K$32</c:f>
              <c:numCache>
                <c:formatCode>General</c:formatCode>
                <c:ptCount val="5"/>
                <c:pt idx="0">
                  <c:v>428</c:v>
                </c:pt>
                <c:pt idx="1">
                  <c:v>15</c:v>
                </c:pt>
                <c:pt idx="2">
                  <c:v>7</c:v>
                </c:pt>
                <c:pt idx="3">
                  <c:v>2</c:v>
                </c:pt>
                <c:pt idx="4">
                  <c:v>2</c:v>
                </c:pt>
              </c:numCache>
            </c:numRef>
          </c:val>
          <c:extLst>
            <c:ext xmlns:c16="http://schemas.microsoft.com/office/drawing/2014/chart" uri="{C3380CC4-5D6E-409C-BE32-E72D297353CC}">
              <c16:uniqueId val="{00000000-CB50-4E89-9EEA-39A05AD2BA05}"/>
            </c:ext>
          </c:extLst>
        </c:ser>
        <c:dLbls>
          <c:showLegendKey val="0"/>
          <c:showVal val="0"/>
          <c:showCatName val="0"/>
          <c:showSerName val="0"/>
          <c:showPercent val="0"/>
          <c:showBubbleSize val="0"/>
        </c:dLbls>
        <c:gapWidth val="182"/>
        <c:axId val="480650191"/>
        <c:axId val="480627151"/>
      </c:barChart>
      <c:catAx>
        <c:axId val="480650191"/>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crossAx val="480627151"/>
        <c:crosses val="autoZero"/>
        <c:auto val="1"/>
        <c:lblAlgn val="ctr"/>
        <c:lblOffset val="100"/>
        <c:noMultiLvlLbl val="0"/>
      </c:catAx>
      <c:valAx>
        <c:axId val="480627151"/>
        <c:scaling>
          <c:orientation val="minMax"/>
        </c:scaling>
        <c:delete val="1"/>
        <c:axPos val="b"/>
        <c:numFmt formatCode="General" sourceLinked="1"/>
        <c:majorTickMark val="none"/>
        <c:minorTickMark val="none"/>
        <c:tickLblPos val="nextTo"/>
        <c:crossAx val="4806501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s-CO" sz="2000" b="1" i="0" u="none" strike="noStrike" kern="1200" spc="0" baseline="0" dirty="0">
                <a:solidFill>
                  <a:sysClr val="windowText" lastClr="000000"/>
                </a:solidFill>
                <a:effectLst>
                  <a:outerShdw blurRad="38100" dist="38100" dir="2700000" algn="tl">
                    <a:srgbClr val="000000">
                      <a:alpha val="43137"/>
                    </a:srgbClr>
                  </a:outerShdw>
                </a:effectLst>
                <a:latin typeface="Century Gothic Paneuropean" panose="020B0604020202020204" charset="0"/>
                <a:cs typeface="Century Gothic Paneuropean" panose="020B0604020202020204" charset="0"/>
              </a:rPr>
              <a:t>Cuantía contratada por modalidad de contratación </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manualLayout>
          <c:layoutTarget val="inner"/>
          <c:xMode val="edge"/>
          <c:yMode val="edge"/>
          <c:x val="0.33789287295263393"/>
          <c:y val="0.15282241450350226"/>
          <c:w val="0.38080727773106038"/>
          <c:h val="0.80185414091470952"/>
        </c:manualLayout>
      </c:layout>
      <c:barChart>
        <c:barDir val="bar"/>
        <c:grouping val="clustered"/>
        <c:varyColors val="0"/>
        <c:ser>
          <c:idx val="0"/>
          <c:order val="0"/>
          <c:spPr>
            <a:solidFill>
              <a:srgbClr val="CF7240"/>
            </a:solidFill>
            <a:ln>
              <a:noFill/>
            </a:ln>
            <a:effectLst/>
          </c:spPr>
          <c:invertIfNegative val="0"/>
          <c:dLbls>
            <c:dLbl>
              <c:idx val="0"/>
              <c:tx>
                <c:rich>
                  <a:bodyPr/>
                  <a:lstStyle/>
                  <a:p>
                    <a:fld id="{13C9DC88-1610-4376-9916-8933D7C58752}" type="VALUE">
                      <a:rPr lang="en-US"/>
                      <a:pPr/>
                      <a:t>[VALOR]</a:t>
                    </a:fld>
                    <a:r>
                      <a:rPr lang="en-US"/>
                      <a:t> (83,3%)</a:t>
                    </a:r>
                  </a:p>
                </c:rich>
              </c:tx>
              <c:showLegendKey val="0"/>
              <c:showVal val="1"/>
              <c:showCatName val="0"/>
              <c:showSerName val="0"/>
              <c:showPercent val="0"/>
              <c:showBubbleSize val="0"/>
              <c:extLst>
                <c:ext xmlns:c15="http://schemas.microsoft.com/office/drawing/2012/chart" uri="{CE6537A1-D6FC-4f65-9D91-7224C49458BB}">
                  <c15:layout>
                    <c:manualLayout>
                      <c:w val="0.24722989739918874"/>
                      <c:h val="0.10288425460839253"/>
                    </c:manualLayout>
                  </c15:layout>
                  <c15:dlblFieldTable/>
                  <c15:showDataLabelsRange val="0"/>
                </c:ext>
                <c:ext xmlns:c16="http://schemas.microsoft.com/office/drawing/2014/chart" uri="{C3380CC4-5D6E-409C-BE32-E72D297353CC}">
                  <c16:uniqueId val="{00000000-A98C-4C14-8E1C-F16C153CAA17}"/>
                </c:ext>
              </c:extLst>
            </c:dLbl>
            <c:dLbl>
              <c:idx val="1"/>
              <c:tx>
                <c:rich>
                  <a:bodyPr/>
                  <a:lstStyle/>
                  <a:p>
                    <a:fld id="{D8C4B2A5-4AA9-4D43-AB1C-610F82C9FEE6}" type="VALUE">
                      <a:rPr lang="en-US"/>
                      <a:pPr/>
                      <a:t>[VALOR]</a:t>
                    </a:fld>
                    <a:r>
                      <a:rPr lang="en-US"/>
                      <a:t>(13,0%)</a:t>
                    </a:r>
                  </a:p>
                </c:rich>
              </c:tx>
              <c:showLegendKey val="0"/>
              <c:showVal val="1"/>
              <c:showCatName val="0"/>
              <c:showSerName val="0"/>
              <c:showPercent val="0"/>
              <c:showBubbleSize val="0"/>
              <c:extLst>
                <c:ext xmlns:c15="http://schemas.microsoft.com/office/drawing/2012/chart" uri="{CE6537A1-D6FC-4f65-9D91-7224C49458BB}">
                  <c15:layout>
                    <c:manualLayout>
                      <c:w val="0.35681066571224052"/>
                      <c:h val="0.13840842954143448"/>
                    </c:manualLayout>
                  </c15:layout>
                  <c15:dlblFieldTable/>
                  <c15:showDataLabelsRange val="0"/>
                </c:ext>
                <c:ext xmlns:c16="http://schemas.microsoft.com/office/drawing/2014/chart" uri="{C3380CC4-5D6E-409C-BE32-E72D297353CC}">
                  <c16:uniqueId val="{00000001-A98C-4C14-8E1C-F16C153CAA17}"/>
                </c:ext>
              </c:extLst>
            </c:dLbl>
            <c:dLbl>
              <c:idx val="2"/>
              <c:tx>
                <c:rich>
                  <a:bodyPr/>
                  <a:lstStyle/>
                  <a:p>
                    <a:fld id="{B7070469-816B-493A-BC20-A3712EEC779C}" type="VALUE">
                      <a:rPr lang="en-US"/>
                      <a:pPr/>
                      <a:t>[VALOR]</a:t>
                    </a:fld>
                    <a:r>
                      <a:rPr lang="en-US" dirty="0"/>
                      <a:t> (3,2%)</a:t>
                    </a:r>
                  </a:p>
                </c:rich>
              </c:tx>
              <c:showLegendKey val="0"/>
              <c:showVal val="1"/>
              <c:showCatName val="0"/>
              <c:showSerName val="0"/>
              <c:showPercent val="0"/>
              <c:showBubbleSize val="0"/>
              <c:extLst>
                <c:ext xmlns:c15="http://schemas.microsoft.com/office/drawing/2012/chart" uri="{CE6537A1-D6FC-4f65-9D91-7224C49458BB}">
                  <c15:layout>
                    <c:manualLayout>
                      <c:w val="0.35378036268193741"/>
                      <c:h val="0.13840842954143448"/>
                    </c:manualLayout>
                  </c15:layout>
                  <c15:dlblFieldTable/>
                  <c15:showDataLabelsRange val="0"/>
                </c:ext>
                <c:ext xmlns:c16="http://schemas.microsoft.com/office/drawing/2014/chart" uri="{C3380CC4-5D6E-409C-BE32-E72D297353CC}">
                  <c16:uniqueId val="{00000002-A98C-4C14-8E1C-F16C153CAA17}"/>
                </c:ext>
              </c:extLst>
            </c:dLbl>
            <c:dLbl>
              <c:idx val="3"/>
              <c:tx>
                <c:rich>
                  <a:bodyPr/>
                  <a:lstStyle/>
                  <a:p>
                    <a:fld id="{E2E5A6CA-1DCC-433B-8731-9F1D0B5DA4A6}" type="VALUE">
                      <a:rPr lang="en-US"/>
                      <a:pPr/>
                      <a:t>[VALOR]</a:t>
                    </a:fld>
                    <a:r>
                      <a:rPr lang="en-US"/>
                      <a:t>(0,3%)</a:t>
                    </a:r>
                  </a:p>
                </c:rich>
              </c:tx>
              <c:showLegendKey val="0"/>
              <c:showVal val="1"/>
              <c:showCatName val="0"/>
              <c:showSerName val="0"/>
              <c:showPercent val="0"/>
              <c:showBubbleSize val="0"/>
              <c:extLst>
                <c:ext xmlns:c15="http://schemas.microsoft.com/office/drawing/2012/chart" uri="{CE6537A1-D6FC-4f65-9D91-7224C49458BB}">
                  <c15:layout>
                    <c:manualLayout>
                      <c:w val="0.31078036268193748"/>
                      <c:h val="9.4468199886919083E-2"/>
                    </c:manualLayout>
                  </c15:layout>
                  <c15:dlblFieldTable/>
                  <c15:showDataLabelsRange val="0"/>
                </c:ext>
                <c:ext xmlns:c16="http://schemas.microsoft.com/office/drawing/2014/chart" uri="{C3380CC4-5D6E-409C-BE32-E72D297353CC}">
                  <c16:uniqueId val="{00000003-A98C-4C14-8E1C-F16C153CAA17}"/>
                </c:ext>
              </c:extLst>
            </c:dLbl>
            <c:dLbl>
              <c:idx val="4"/>
              <c:tx>
                <c:rich>
                  <a:bodyPr/>
                  <a:lstStyle/>
                  <a:p>
                    <a:fld id="{49A80C1D-73E7-407B-905E-E2838ED20D05}" type="VALUE">
                      <a:rPr lang="en-US"/>
                      <a:pPr/>
                      <a:t>[VALOR]</a:t>
                    </a:fld>
                    <a:r>
                      <a:rPr lang="en-US"/>
                      <a:t>(0,1%)</a:t>
                    </a:r>
                  </a:p>
                </c:rich>
              </c:tx>
              <c:showLegendKey val="0"/>
              <c:showVal val="1"/>
              <c:showCatName val="0"/>
              <c:showSerName val="0"/>
              <c:showPercent val="0"/>
              <c:showBubbleSize val="0"/>
              <c:extLst>
                <c:ext xmlns:c15="http://schemas.microsoft.com/office/drawing/2012/chart" uri="{CE6537A1-D6FC-4f65-9D91-7224C49458BB}">
                  <c15:layout>
                    <c:manualLayout>
                      <c:w val="0.29369696969696968"/>
                      <c:h val="9.4468199886919083E-2"/>
                    </c:manualLayout>
                  </c15:layout>
                  <c15:dlblFieldTable/>
                  <c15:showDataLabelsRange val="0"/>
                </c:ext>
                <c:ext xmlns:c16="http://schemas.microsoft.com/office/drawing/2014/chart" uri="{C3380CC4-5D6E-409C-BE32-E72D297353CC}">
                  <c16:uniqueId val="{00000004-A98C-4C14-8E1C-F16C153CAA1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Consolidado!$J$20:$J$24</c:f>
              <c:strCache>
                <c:ptCount val="5"/>
                <c:pt idx="0">
                  <c:v>Contratación Directa</c:v>
                </c:pt>
                <c:pt idx="1">
                  <c:v>Subasta Inversa</c:v>
                </c:pt>
                <c:pt idx="2">
                  <c:v>Tienda Virtual del Estado Colombiano </c:v>
                </c:pt>
                <c:pt idx="3">
                  <c:v>Selección Abreviada de Menor Cuantía</c:v>
                </c:pt>
                <c:pt idx="4">
                  <c:v>Mínima Cuantía</c:v>
                </c:pt>
              </c:strCache>
            </c:strRef>
          </c:cat>
          <c:val>
            <c:numRef>
              <c:f>Consolidado!$K$20:$K$24</c:f>
              <c:numCache>
                <c:formatCode>_("$"* #,##0.00_);_("$"* \(#,##0.00\);_("$"* "-"??_);_(@_)</c:formatCode>
                <c:ptCount val="5"/>
                <c:pt idx="0">
                  <c:v>55288188740.239998</c:v>
                </c:pt>
                <c:pt idx="1">
                  <c:v>8726000000</c:v>
                </c:pt>
                <c:pt idx="2">
                  <c:v>2129291138</c:v>
                </c:pt>
                <c:pt idx="3">
                  <c:v>230524948</c:v>
                </c:pt>
                <c:pt idx="4">
                  <c:v>95072142</c:v>
                </c:pt>
              </c:numCache>
            </c:numRef>
          </c:val>
          <c:extLst>
            <c:ext xmlns:c16="http://schemas.microsoft.com/office/drawing/2014/chart" uri="{C3380CC4-5D6E-409C-BE32-E72D297353CC}">
              <c16:uniqueId val="{00000005-A98C-4C14-8E1C-F16C153CAA17}"/>
            </c:ext>
          </c:extLst>
        </c:ser>
        <c:dLbls>
          <c:showLegendKey val="0"/>
          <c:showVal val="0"/>
          <c:showCatName val="0"/>
          <c:showSerName val="0"/>
          <c:showPercent val="0"/>
          <c:showBubbleSize val="0"/>
        </c:dLbls>
        <c:gapWidth val="182"/>
        <c:axId val="378500303"/>
        <c:axId val="378494063"/>
      </c:barChart>
      <c:catAx>
        <c:axId val="378500303"/>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crossAx val="378494063"/>
        <c:crosses val="autoZero"/>
        <c:auto val="1"/>
        <c:lblAlgn val="ctr"/>
        <c:lblOffset val="100"/>
        <c:noMultiLvlLbl val="0"/>
      </c:catAx>
      <c:valAx>
        <c:axId val="378494063"/>
        <c:scaling>
          <c:orientation val="minMax"/>
        </c:scaling>
        <c:delete val="1"/>
        <c:axPos val="b"/>
        <c:numFmt formatCode="_(&quot;$&quot;* #,##0.00_);_(&quot;$&quot;* \(#,##0.00\);_(&quot;$&quot;* &quot;-&quot;??_);_(@_)" sourceLinked="1"/>
        <c:majorTickMark val="none"/>
        <c:minorTickMark val="none"/>
        <c:tickLblPos val="nextTo"/>
        <c:crossAx val="3785003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s-CO" sz="2000" b="1" i="0" u="none" strike="noStrike" kern="1200" spc="0" baseline="0" dirty="0" err="1">
                <a:solidFill>
                  <a:prstClr val="black"/>
                </a:solidFill>
                <a:effectLst>
                  <a:outerShdw blurRad="38100" dist="38100" dir="2700000" algn="tl">
                    <a:srgbClr val="000000">
                      <a:alpha val="43137"/>
                    </a:srgbClr>
                  </a:outerShdw>
                </a:effectLst>
                <a:latin typeface="Century Gothic Paneuropean" panose="020B0604020202020204" charset="0"/>
                <a:cs typeface="Century Gothic Paneuropean" panose="020B0604020202020204" charset="0"/>
              </a:rPr>
              <a:t>N°</a:t>
            </a:r>
            <a:r>
              <a:rPr lang="es-CO" sz="2000" b="1" i="0" u="none" strike="noStrike" kern="1200" spc="0" baseline="0" dirty="0">
                <a:solidFill>
                  <a:prstClr val="black"/>
                </a:solidFill>
                <a:effectLst>
                  <a:outerShdw blurRad="38100" dist="38100" dir="2700000" algn="tl">
                    <a:srgbClr val="000000">
                      <a:alpha val="43137"/>
                    </a:srgbClr>
                  </a:outerShdw>
                </a:effectLst>
                <a:latin typeface="Century Gothic Paneuropean" panose="020B0604020202020204" charset="0"/>
                <a:cs typeface="Century Gothic Paneuropean" panose="020B0604020202020204" charset="0"/>
              </a:rPr>
              <a:t> de contratos por el objeto contractual</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barChart>
        <c:barDir val="bar"/>
        <c:grouping val="clustered"/>
        <c:varyColors val="0"/>
        <c:ser>
          <c:idx val="0"/>
          <c:order val="0"/>
          <c:spPr>
            <a:solidFill>
              <a:srgbClr val="BF041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Consolidado!$J$40:$J$47</c:f>
              <c:strCache>
                <c:ptCount val="8"/>
                <c:pt idx="0">
                  <c:v>Prestación de servicios</c:v>
                </c:pt>
                <c:pt idx="1">
                  <c:v>Compraventa</c:v>
                </c:pt>
                <c:pt idx="2">
                  <c:v>Arrendamiento </c:v>
                </c:pt>
                <c:pt idx="3">
                  <c:v>Otro</c:v>
                </c:pt>
                <c:pt idx="4">
                  <c:v>Obra</c:v>
                </c:pt>
                <c:pt idx="5">
                  <c:v>Seguros</c:v>
                </c:pt>
                <c:pt idx="6">
                  <c:v>Suministro</c:v>
                </c:pt>
                <c:pt idx="7">
                  <c:v>Mantenimiento</c:v>
                </c:pt>
              </c:strCache>
            </c:strRef>
          </c:cat>
          <c:val>
            <c:numRef>
              <c:f>Consolidado!$K$40:$K$47</c:f>
              <c:numCache>
                <c:formatCode>General</c:formatCode>
                <c:ptCount val="8"/>
                <c:pt idx="0">
                  <c:v>406</c:v>
                </c:pt>
                <c:pt idx="1">
                  <c:v>15</c:v>
                </c:pt>
                <c:pt idx="2">
                  <c:v>13</c:v>
                </c:pt>
                <c:pt idx="3">
                  <c:v>5</c:v>
                </c:pt>
                <c:pt idx="4">
                  <c:v>5</c:v>
                </c:pt>
                <c:pt idx="5">
                  <c:v>4</c:v>
                </c:pt>
                <c:pt idx="6">
                  <c:v>4</c:v>
                </c:pt>
                <c:pt idx="7">
                  <c:v>2</c:v>
                </c:pt>
              </c:numCache>
            </c:numRef>
          </c:val>
          <c:extLst>
            <c:ext xmlns:c16="http://schemas.microsoft.com/office/drawing/2014/chart" uri="{C3380CC4-5D6E-409C-BE32-E72D297353CC}">
              <c16:uniqueId val="{00000000-FD32-49DD-85E7-5A5B51A851BE}"/>
            </c:ext>
          </c:extLst>
        </c:ser>
        <c:dLbls>
          <c:showLegendKey val="0"/>
          <c:showVal val="0"/>
          <c:showCatName val="0"/>
          <c:showSerName val="0"/>
          <c:showPercent val="0"/>
          <c:showBubbleSize val="0"/>
        </c:dLbls>
        <c:gapWidth val="182"/>
        <c:axId val="532099567"/>
        <c:axId val="532125007"/>
      </c:barChart>
      <c:catAx>
        <c:axId val="532099567"/>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crossAx val="532125007"/>
        <c:crosses val="autoZero"/>
        <c:auto val="1"/>
        <c:lblAlgn val="ctr"/>
        <c:lblOffset val="100"/>
        <c:noMultiLvlLbl val="0"/>
      </c:catAx>
      <c:valAx>
        <c:axId val="532125007"/>
        <c:scaling>
          <c:orientation val="minMax"/>
        </c:scaling>
        <c:delete val="1"/>
        <c:axPos val="b"/>
        <c:numFmt formatCode="General" sourceLinked="1"/>
        <c:majorTickMark val="none"/>
        <c:minorTickMark val="none"/>
        <c:tickLblPos val="nextTo"/>
        <c:crossAx val="5320995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s-CO" sz="2000" b="1" i="0" u="none" strike="noStrike" kern="1200" spc="0" baseline="0" dirty="0">
                <a:solidFill>
                  <a:sysClr val="windowText" lastClr="000000"/>
                </a:solidFill>
                <a:effectLst>
                  <a:outerShdw blurRad="38100" dist="38100" dir="2700000" algn="tl">
                    <a:srgbClr val="000000">
                      <a:alpha val="43137"/>
                    </a:srgbClr>
                  </a:outerShdw>
                </a:effectLst>
                <a:latin typeface="Century Gothic Paneuropean" panose="020B0604020202020204" charset="0"/>
                <a:cs typeface="Century Gothic Paneuropean" panose="020B0604020202020204" charset="0"/>
              </a:rPr>
              <a:t>Cuantía contratada por objeto contractual</a:t>
            </a:r>
            <a:endParaRPr lang="es-CO" sz="2000">
              <a:effectLst>
                <a:outerShdw blurRad="38100" dist="38100" dir="2700000" algn="tl">
                  <a:srgbClr val="000000">
                    <a:alpha val="43137"/>
                  </a:srgbClr>
                </a:outerShdw>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manualLayout>
          <c:layoutTarget val="inner"/>
          <c:xMode val="edge"/>
          <c:yMode val="edge"/>
          <c:x val="0.22946185099602467"/>
          <c:y val="0.15405110819480899"/>
          <c:w val="0.47386643872649165"/>
          <c:h val="0.77650444736074653"/>
        </c:manualLayout>
      </c:layout>
      <c:barChart>
        <c:barDir val="bar"/>
        <c:grouping val="clustered"/>
        <c:varyColors val="0"/>
        <c:ser>
          <c:idx val="0"/>
          <c:order val="0"/>
          <c:spPr>
            <a:solidFill>
              <a:srgbClr val="30A2C7"/>
            </a:solidFill>
            <a:ln>
              <a:noFill/>
            </a:ln>
            <a:effectLst/>
          </c:spPr>
          <c:invertIfNegative val="0"/>
          <c:dLbls>
            <c:dLbl>
              <c:idx val="0"/>
              <c:tx>
                <c:rich>
                  <a:bodyPr/>
                  <a:lstStyle/>
                  <a:p>
                    <a:fld id="{D2D6F1F9-40E6-4C4A-A3E5-279D3F80549F}" type="VALUE">
                      <a:rPr lang="en-US"/>
                      <a:pPr/>
                      <a:t>[VALOR]</a:t>
                    </a:fld>
                    <a:r>
                      <a:rPr lang="en-US"/>
                      <a:t>(28,1%)</a:t>
                    </a:r>
                  </a:p>
                </c:rich>
              </c:tx>
              <c:showLegendKey val="0"/>
              <c:showVal val="1"/>
              <c:showCatName val="0"/>
              <c:showSerName val="0"/>
              <c:showPercent val="0"/>
              <c:showBubbleSize val="0"/>
              <c:extLst>
                <c:ext xmlns:c15="http://schemas.microsoft.com/office/drawing/2012/chart" uri="{CE6537A1-D6FC-4f65-9D91-7224C49458BB}">
                  <c15:layout>
                    <c:manualLayout>
                      <c:w val="0.28903569772832638"/>
                      <c:h val="0.11560185185185186"/>
                    </c:manualLayout>
                  </c15:layout>
                  <c15:dlblFieldTable/>
                  <c15:showDataLabelsRange val="0"/>
                </c:ext>
                <c:ext xmlns:c16="http://schemas.microsoft.com/office/drawing/2014/chart" uri="{C3380CC4-5D6E-409C-BE32-E72D297353CC}">
                  <c16:uniqueId val="{00000000-0F19-4BE9-9FE9-A9EF3EA63751}"/>
                </c:ext>
              </c:extLst>
            </c:dLbl>
            <c:dLbl>
              <c:idx val="1"/>
              <c:tx>
                <c:rich>
                  <a:bodyPr/>
                  <a:lstStyle/>
                  <a:p>
                    <a:fld id="{2179F622-4267-4C9D-962E-4559364B0D0E}" type="VALUE">
                      <a:rPr lang="en-US"/>
                      <a:pPr/>
                      <a:t>[VALOR]</a:t>
                    </a:fld>
                    <a:r>
                      <a:rPr lang="en-US"/>
                      <a:t> (25,4%)</a:t>
                    </a:r>
                  </a:p>
                </c:rich>
              </c:tx>
              <c:showLegendKey val="0"/>
              <c:showVal val="1"/>
              <c:showCatName val="0"/>
              <c:showSerName val="0"/>
              <c:showPercent val="0"/>
              <c:showBubbleSize val="0"/>
              <c:extLst>
                <c:ext xmlns:c15="http://schemas.microsoft.com/office/drawing/2012/chart" uri="{CE6537A1-D6FC-4f65-9D91-7224C49458BB}">
                  <c15:layout>
                    <c:manualLayout>
                      <c:w val="0.34615158673784208"/>
                      <c:h val="6.4745508545433844E-2"/>
                    </c:manualLayout>
                  </c15:layout>
                  <c15:dlblFieldTable/>
                  <c15:showDataLabelsRange val="0"/>
                </c:ext>
                <c:ext xmlns:c16="http://schemas.microsoft.com/office/drawing/2014/chart" uri="{C3380CC4-5D6E-409C-BE32-E72D297353CC}">
                  <c16:uniqueId val="{00000001-0F19-4BE9-9FE9-A9EF3EA63751}"/>
                </c:ext>
              </c:extLst>
            </c:dLbl>
            <c:dLbl>
              <c:idx val="2"/>
              <c:tx>
                <c:rich>
                  <a:bodyPr/>
                  <a:lstStyle/>
                  <a:p>
                    <a:fld id="{EA628F0F-1646-4453-84F3-029247C35CB0}" type="VALUE">
                      <a:rPr lang="en-US"/>
                      <a:pPr/>
                      <a:t>[VALOR]</a:t>
                    </a:fld>
                    <a:r>
                      <a:rPr lang="en-US" baseline="0"/>
                      <a:t> (16,2%)</a:t>
                    </a:r>
                  </a:p>
                </c:rich>
              </c:tx>
              <c:showLegendKey val="0"/>
              <c:showVal val="1"/>
              <c:showCatName val="0"/>
              <c:showSerName val="0"/>
              <c:showPercent val="0"/>
              <c:showBubbleSize val="0"/>
              <c:extLst>
                <c:ext xmlns:c15="http://schemas.microsoft.com/office/drawing/2012/chart" uri="{CE6537A1-D6FC-4f65-9D91-7224C49458BB}">
                  <c15:layout>
                    <c:manualLayout>
                      <c:w val="0.32796636657482742"/>
                      <c:h val="6.4745508545433844E-2"/>
                    </c:manualLayout>
                  </c15:layout>
                  <c15:dlblFieldTable/>
                  <c15:showDataLabelsRange val="0"/>
                </c:ext>
                <c:ext xmlns:c16="http://schemas.microsoft.com/office/drawing/2014/chart" uri="{C3380CC4-5D6E-409C-BE32-E72D297353CC}">
                  <c16:uniqueId val="{00000002-0F19-4BE9-9FE9-A9EF3EA63751}"/>
                </c:ext>
              </c:extLst>
            </c:dLbl>
            <c:dLbl>
              <c:idx val="3"/>
              <c:tx>
                <c:rich>
                  <a:bodyPr/>
                  <a:lstStyle/>
                  <a:p>
                    <a:fld id="{685A5CE5-FBAB-4848-9600-06977AA324E4}" type="VALUE">
                      <a:rPr lang="en-US"/>
                      <a:pPr/>
                      <a:t>[VALOR]</a:t>
                    </a:fld>
                    <a:r>
                      <a:rPr lang="en-US"/>
                      <a:t>(16,1%)</a:t>
                    </a:r>
                  </a:p>
                </c:rich>
              </c:tx>
              <c:showLegendKey val="0"/>
              <c:showVal val="1"/>
              <c:showCatName val="0"/>
              <c:showSerName val="0"/>
              <c:showPercent val="0"/>
              <c:showBubbleSize val="0"/>
              <c:extLst>
                <c:ext xmlns:c15="http://schemas.microsoft.com/office/drawing/2012/chart" uri="{CE6537A1-D6FC-4f65-9D91-7224C49458BB}">
                  <c15:layout>
                    <c:manualLayout>
                      <c:w val="0.33539638386648124"/>
                      <c:h val="6.4745552639253412E-2"/>
                    </c:manualLayout>
                  </c15:layout>
                  <c15:dlblFieldTable/>
                  <c15:showDataLabelsRange val="0"/>
                </c:ext>
                <c:ext xmlns:c16="http://schemas.microsoft.com/office/drawing/2014/chart" uri="{C3380CC4-5D6E-409C-BE32-E72D297353CC}">
                  <c16:uniqueId val="{00000003-0F19-4BE9-9FE9-A9EF3EA63751}"/>
                </c:ext>
              </c:extLst>
            </c:dLbl>
            <c:dLbl>
              <c:idx val="4"/>
              <c:tx>
                <c:rich>
                  <a:bodyPr/>
                  <a:lstStyle/>
                  <a:p>
                    <a:fld id="{88F88937-4017-4400-B799-5F310B6D4ED2}" type="VALUE">
                      <a:rPr lang="en-US"/>
                      <a:pPr/>
                      <a:t>[VALOR]</a:t>
                    </a:fld>
                    <a:r>
                      <a:rPr lang="en-US"/>
                      <a:t>(13,0%)</a:t>
                    </a:r>
                  </a:p>
                </c:rich>
              </c:tx>
              <c:showLegendKey val="0"/>
              <c:showVal val="1"/>
              <c:showCatName val="0"/>
              <c:showSerName val="0"/>
              <c:showPercent val="0"/>
              <c:showBubbleSize val="0"/>
              <c:extLst>
                <c:ext xmlns:c15="http://schemas.microsoft.com/office/drawing/2012/chart" uri="{CE6537A1-D6FC-4f65-9D91-7224C49458BB}">
                  <c15:layout>
                    <c:manualLayout>
                      <c:w val="0.3040735540448371"/>
                      <c:h val="6.4745508545433844E-2"/>
                    </c:manualLayout>
                  </c15:layout>
                  <c15:dlblFieldTable/>
                  <c15:showDataLabelsRange val="0"/>
                </c:ext>
                <c:ext xmlns:c16="http://schemas.microsoft.com/office/drawing/2014/chart" uri="{C3380CC4-5D6E-409C-BE32-E72D297353CC}">
                  <c16:uniqueId val="{00000004-0F19-4BE9-9FE9-A9EF3EA63751}"/>
                </c:ext>
              </c:extLst>
            </c:dLbl>
            <c:dLbl>
              <c:idx val="5"/>
              <c:tx>
                <c:rich>
                  <a:bodyPr/>
                  <a:lstStyle/>
                  <a:p>
                    <a:fld id="{0F1B10ED-23CF-47E5-AC2C-2AA75CBD176C}" type="VALUE">
                      <a:rPr lang="en-US"/>
                      <a:pPr/>
                      <a:t>[VALOR]</a:t>
                    </a:fld>
                    <a:r>
                      <a:rPr lang="en-US"/>
                      <a:t>(0,9%)</a:t>
                    </a:r>
                  </a:p>
                </c:rich>
              </c:tx>
              <c:showLegendKey val="0"/>
              <c:showVal val="1"/>
              <c:showCatName val="0"/>
              <c:showSerName val="0"/>
              <c:showPercent val="0"/>
              <c:showBubbleSize val="0"/>
              <c:extLst>
                <c:ext xmlns:c15="http://schemas.microsoft.com/office/drawing/2012/chart" uri="{CE6537A1-D6FC-4f65-9D91-7224C49458BB}">
                  <c15:layout>
                    <c:manualLayout>
                      <c:w val="0.28787289403937566"/>
                      <c:h val="6.4745508545433844E-2"/>
                    </c:manualLayout>
                  </c15:layout>
                  <c15:dlblFieldTable/>
                  <c15:showDataLabelsRange val="0"/>
                </c:ext>
                <c:ext xmlns:c16="http://schemas.microsoft.com/office/drawing/2014/chart" uri="{C3380CC4-5D6E-409C-BE32-E72D297353CC}">
                  <c16:uniqueId val="{00000005-0F19-4BE9-9FE9-A9EF3EA63751}"/>
                </c:ext>
              </c:extLst>
            </c:dLbl>
            <c:dLbl>
              <c:idx val="6"/>
              <c:tx>
                <c:rich>
                  <a:bodyPr rot="0" spcFirstLastPara="1" vertOverflow="ellipsis" vert="horz" wrap="square" lIns="38100" tIns="19050" rIns="38100" bIns="19050" anchor="ctr" anchorCtr="1">
                    <a:noAutofit/>
                  </a:bodyPr>
                  <a:lstStyle/>
                  <a:p>
                    <a:pPr>
                      <a:defRPr sz="1600" b="1" i="0" u="none" strike="noStrike" kern="1200" baseline="0">
                        <a:solidFill>
                          <a:sysClr val="windowText" lastClr="000000"/>
                        </a:solidFill>
                        <a:latin typeface="Century Gothic Paneuropean" panose="020B0604020202020204" charset="0"/>
                        <a:ea typeface="+mn-ea"/>
                        <a:cs typeface="Century Gothic Paneuropean" panose="020B0604020202020204" charset="0"/>
                      </a:defRPr>
                    </a:pPr>
                    <a:fld id="{6007082C-32AD-4712-A082-DF78B19C43BD}" type="VALUE">
                      <a:rPr lang="en-US" sz="1600">
                        <a:latin typeface="Century Gothic Paneuropean" panose="020B0604020202020204" charset="0"/>
                        <a:cs typeface="Century Gothic Paneuropean" panose="020B0604020202020204" charset="0"/>
                      </a:rPr>
                      <a:pPr>
                        <a:defRPr sz="1600" b="1">
                          <a:solidFill>
                            <a:sysClr val="windowText" lastClr="000000"/>
                          </a:solidFill>
                          <a:latin typeface="Century Gothic Paneuropean" panose="020B0604020202020204" charset="0"/>
                          <a:cs typeface="Century Gothic Paneuropean" panose="020B0604020202020204" charset="0"/>
                        </a:defRPr>
                      </a:pPr>
                      <a:t>[VALOR]</a:t>
                    </a:fld>
                    <a:r>
                      <a:rPr lang="en-US" sz="1600">
                        <a:latin typeface="Century Gothic Paneuropean" panose="020B0604020202020204" charset="0"/>
                        <a:cs typeface="Century Gothic Paneuropean" panose="020B0604020202020204" charset="0"/>
                      </a:rPr>
                      <a:t>(0,4%)</a:t>
                    </a:r>
                  </a:p>
                </c:rich>
              </c:tx>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ysClr val="windowText" lastClr="000000"/>
                      </a:solidFill>
                      <a:latin typeface="Century Gothic Paneuropean" panose="020B0604020202020204" charset="0"/>
                      <a:ea typeface="+mn-ea"/>
                      <a:cs typeface="Century Gothic Paneuropean" panose="020B0604020202020204" charset="0"/>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28551228558182662"/>
                      <c:h val="6.9375182268883062E-2"/>
                    </c:manualLayout>
                  </c15:layout>
                  <c15:dlblFieldTable/>
                  <c15:showDataLabelsRange val="0"/>
                </c:ext>
                <c:ext xmlns:c16="http://schemas.microsoft.com/office/drawing/2014/chart" uri="{C3380CC4-5D6E-409C-BE32-E72D297353CC}">
                  <c16:uniqueId val="{00000006-0F19-4BE9-9FE9-A9EF3EA63751}"/>
                </c:ext>
              </c:extLst>
            </c:dLbl>
            <c:dLbl>
              <c:idx val="7"/>
              <c:tx>
                <c:rich>
                  <a:bodyPr/>
                  <a:lstStyle/>
                  <a:p>
                    <a:fld id="{E307DBCF-8253-4C27-AEEA-26AA521110E8}" type="VALUE">
                      <a:rPr lang="en-US"/>
                      <a:pPr/>
                      <a:t>[VALOR]</a:t>
                    </a:fld>
                    <a:r>
                      <a:rPr lang="en-US"/>
                      <a:t> (0%)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F19-4BE9-9FE9-A9EF3EA6375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Century Gothic Paneuropean" panose="020B0604020202020204" charset="0"/>
                    <a:ea typeface="+mn-ea"/>
                    <a:cs typeface="Century Gothic Paneuropean"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Consolidado!$J$52:$J$59</c:f>
              <c:strCache>
                <c:ptCount val="8"/>
                <c:pt idx="0">
                  <c:v>Obra</c:v>
                </c:pt>
                <c:pt idx="1">
                  <c:v>Suministro</c:v>
                </c:pt>
                <c:pt idx="2">
                  <c:v>Compraventa</c:v>
                </c:pt>
                <c:pt idx="3">
                  <c:v>Prestación de servicios</c:v>
                </c:pt>
                <c:pt idx="4">
                  <c:v>Mantenimiento</c:v>
                </c:pt>
                <c:pt idx="5">
                  <c:v>Arrendamiento </c:v>
                </c:pt>
                <c:pt idx="6">
                  <c:v>Seguros</c:v>
                </c:pt>
                <c:pt idx="7">
                  <c:v>Otro</c:v>
                </c:pt>
              </c:strCache>
            </c:strRef>
          </c:cat>
          <c:val>
            <c:numRef>
              <c:f>Consolidado!$K$52:$K$59</c:f>
              <c:numCache>
                <c:formatCode>_("$"* #,##0.00_);_("$"* \(#,##0.00\);_("$"* "-"??_);_(@_)</c:formatCode>
                <c:ptCount val="8"/>
                <c:pt idx="0">
                  <c:v>18650543442.239998</c:v>
                </c:pt>
                <c:pt idx="1">
                  <c:v>16894492884</c:v>
                </c:pt>
                <c:pt idx="2">
                  <c:v>10759941138</c:v>
                </c:pt>
                <c:pt idx="3">
                  <c:v>10680203603</c:v>
                </c:pt>
                <c:pt idx="4">
                  <c:v>8660070250</c:v>
                </c:pt>
                <c:pt idx="5">
                  <c:v>587315161</c:v>
                </c:pt>
                <c:pt idx="6">
                  <c:v>236510490</c:v>
                </c:pt>
                <c:pt idx="7">
                  <c:v>0</c:v>
                </c:pt>
              </c:numCache>
            </c:numRef>
          </c:val>
          <c:extLst>
            <c:ext xmlns:c16="http://schemas.microsoft.com/office/drawing/2014/chart" uri="{C3380CC4-5D6E-409C-BE32-E72D297353CC}">
              <c16:uniqueId val="{00000008-0F19-4BE9-9FE9-A9EF3EA63751}"/>
            </c:ext>
          </c:extLst>
        </c:ser>
        <c:dLbls>
          <c:showLegendKey val="0"/>
          <c:showVal val="0"/>
          <c:showCatName val="0"/>
          <c:showSerName val="0"/>
          <c:showPercent val="0"/>
          <c:showBubbleSize val="0"/>
        </c:dLbls>
        <c:gapWidth val="182"/>
        <c:axId val="532115407"/>
        <c:axId val="406039023"/>
      </c:barChart>
      <c:catAx>
        <c:axId val="532115407"/>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Century Gothic Paneuropean" panose="020B0604020202020204" charset="0"/>
                <a:ea typeface="+mn-ea"/>
                <a:cs typeface="Century Gothic Paneuropean" panose="020B0604020202020204" charset="0"/>
              </a:defRPr>
            </a:pPr>
            <a:endParaRPr lang="es-CO"/>
          </a:p>
        </c:txPr>
        <c:crossAx val="406039023"/>
        <c:crosses val="autoZero"/>
        <c:auto val="1"/>
        <c:lblAlgn val="ctr"/>
        <c:lblOffset val="100"/>
        <c:noMultiLvlLbl val="0"/>
      </c:catAx>
      <c:valAx>
        <c:axId val="406039023"/>
        <c:scaling>
          <c:orientation val="minMax"/>
        </c:scaling>
        <c:delete val="1"/>
        <c:axPos val="b"/>
        <c:numFmt formatCode="_(&quot;$&quot;* #,##0.00_);_(&quot;$&quot;* \(#,##0.00\);_(&quot;$&quot;* &quot;-&quot;??_);_(@_)" sourceLinked="1"/>
        <c:majorTickMark val="none"/>
        <c:minorTickMark val="none"/>
        <c:tickLblPos val="nextTo"/>
        <c:crossAx val="5321154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Century Gothic Paneuropean Heavy" panose="020B0604020202020204" charset="0"/>
                <a:ea typeface="+mn-ea"/>
                <a:cs typeface="Century Gothic Paneuropean Heavy" panose="020B0604020202020204" charset="0"/>
              </a:defRPr>
            </a:pPr>
            <a:r>
              <a:rPr lang="es-CO">
                <a:solidFill>
                  <a:schemeClr val="tx1"/>
                </a:solidFill>
              </a:rPr>
              <a:t>N° de contratos por el objeto contractual</a:t>
            </a:r>
          </a:p>
        </c:rich>
      </c:tx>
      <c:layout>
        <c:manualLayout>
          <c:xMode val="edge"/>
          <c:yMode val="edge"/>
          <c:x val="0.23975680255157975"/>
          <c:y val="3.9536950704894019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Century Gothic Paneuropean Heavy" panose="020B0604020202020204" charset="0"/>
              <a:ea typeface="+mn-ea"/>
              <a:cs typeface="Century Gothic Paneuropean Heavy" panose="020B0604020202020204" charset="0"/>
            </a:defRPr>
          </a:pPr>
          <a:endParaRPr lang="es-CO"/>
        </a:p>
      </c:txPr>
    </c:title>
    <c:autoTitleDeleted val="0"/>
    <c:plotArea>
      <c:layout>
        <c:manualLayout>
          <c:layoutTarget val="inner"/>
          <c:xMode val="edge"/>
          <c:yMode val="edge"/>
          <c:x val="0.17406039731072911"/>
          <c:y val="0.15649789029535865"/>
          <c:w val="0.55961942257217845"/>
          <c:h val="0.79708860759493672"/>
        </c:manualLayout>
      </c:layout>
      <c:barChart>
        <c:barDir val="bar"/>
        <c:grouping val="clustered"/>
        <c:varyColors val="0"/>
        <c:ser>
          <c:idx val="0"/>
          <c:order val="0"/>
          <c:spPr>
            <a:solidFill>
              <a:srgbClr val="CF7240"/>
            </a:solidFill>
            <a:ln>
              <a:noFill/>
            </a:ln>
            <a:effectLst/>
          </c:spPr>
          <c:invertIfNegative val="0"/>
          <c:dLbls>
            <c:dLbl>
              <c:idx val="0"/>
              <c:tx>
                <c:rich>
                  <a:bodyPr/>
                  <a:lstStyle/>
                  <a:p>
                    <a:fld id="{5A30811D-44CD-4FC6-AB72-6AA1E62FC223}" type="VALUE">
                      <a:rPr lang="en-US"/>
                      <a:pPr/>
                      <a:t>[VALOR]</a:t>
                    </a:fld>
                    <a:r>
                      <a:rPr lang="en-US"/>
                      <a:t>(5)</a:t>
                    </a:r>
                  </a:p>
                </c:rich>
              </c:tx>
              <c:showLegendKey val="0"/>
              <c:showVal val="1"/>
              <c:showCatName val="0"/>
              <c:showSerName val="0"/>
              <c:showPercent val="0"/>
              <c:showBubbleSize val="0"/>
              <c:extLst>
                <c:ext xmlns:c15="http://schemas.microsoft.com/office/drawing/2012/chart" uri="{CE6537A1-D6FC-4f65-9D91-7224C49458BB}">
                  <c15:layout>
                    <c:manualLayout>
                      <c:w val="0.23216776304860626"/>
                      <c:h val="0.10701334657457981"/>
                    </c:manualLayout>
                  </c15:layout>
                  <c15:dlblFieldTable/>
                  <c15:showDataLabelsRange val="0"/>
                </c:ext>
                <c:ext xmlns:c16="http://schemas.microsoft.com/office/drawing/2014/chart" uri="{C3380CC4-5D6E-409C-BE32-E72D297353CC}">
                  <c16:uniqueId val="{00000000-5208-4E4C-9980-04598CF9749A}"/>
                </c:ext>
              </c:extLst>
            </c:dLbl>
            <c:dLbl>
              <c:idx val="1"/>
              <c:tx>
                <c:rich>
                  <a:bodyPr/>
                  <a:lstStyle/>
                  <a:p>
                    <a:fld id="{42EDB14B-2E8F-4C11-AE7D-D02EE1B17064}" type="VALUE">
                      <a:rPr lang="en-US"/>
                      <a:pPr/>
                      <a:t>[VALOR]</a:t>
                    </a:fld>
                    <a:r>
                      <a:rPr lang="en-US"/>
                      <a:t>(1)</a:t>
                    </a:r>
                  </a:p>
                </c:rich>
              </c:tx>
              <c:showLegendKey val="0"/>
              <c:showVal val="1"/>
              <c:showCatName val="0"/>
              <c:showSerName val="0"/>
              <c:showPercent val="0"/>
              <c:showBubbleSize val="0"/>
              <c:extLst>
                <c:ext xmlns:c15="http://schemas.microsoft.com/office/drawing/2012/chart" uri="{CE6537A1-D6FC-4f65-9D91-7224C49458BB}">
                  <c15:layout>
                    <c:manualLayout>
                      <c:w val="0.25537451410345857"/>
                      <c:h val="0.10701334657457981"/>
                    </c:manualLayout>
                  </c15:layout>
                  <c15:dlblFieldTable/>
                  <c15:showDataLabelsRange val="0"/>
                </c:ext>
                <c:ext xmlns:c16="http://schemas.microsoft.com/office/drawing/2014/chart" uri="{C3380CC4-5D6E-409C-BE32-E72D297353CC}">
                  <c16:uniqueId val="{00000001-5208-4E4C-9980-04598CF9749A}"/>
                </c:ext>
              </c:extLst>
            </c:dLbl>
            <c:dLbl>
              <c:idx val="2"/>
              <c:tx>
                <c:rich>
                  <a:bodyPr/>
                  <a:lstStyle/>
                  <a:p>
                    <a:fld id="{BBEBC8EC-D41F-42DD-96BB-8AC82BADB896}" type="VALUE">
                      <a:rPr lang="en-US"/>
                      <a:pPr/>
                      <a:t>[VALOR]</a:t>
                    </a:fld>
                    <a:r>
                      <a:rPr lang="en-US" dirty="0"/>
                      <a:t>(403)</a:t>
                    </a:r>
                  </a:p>
                </c:rich>
              </c:tx>
              <c:showLegendKey val="0"/>
              <c:showVal val="1"/>
              <c:showCatName val="0"/>
              <c:showSerName val="0"/>
              <c:showPercent val="0"/>
              <c:showBubbleSize val="0"/>
              <c:extLst>
                <c:ext xmlns:c15="http://schemas.microsoft.com/office/drawing/2012/chart" uri="{CE6537A1-D6FC-4f65-9D91-7224C49458BB}">
                  <c15:layout>
                    <c:manualLayout>
                      <c:w val="0.26381333266885942"/>
                      <c:h val="0.10701334657457981"/>
                    </c:manualLayout>
                  </c15:layout>
                  <c15:dlblFieldTable/>
                  <c15:showDataLabelsRange val="0"/>
                </c:ext>
                <c:ext xmlns:c16="http://schemas.microsoft.com/office/drawing/2014/chart" uri="{C3380CC4-5D6E-409C-BE32-E72D297353CC}">
                  <c16:uniqueId val="{00000002-5208-4E4C-9980-04598CF9749A}"/>
                </c:ext>
              </c:extLst>
            </c:dLbl>
            <c:dLbl>
              <c:idx val="3"/>
              <c:tx>
                <c:rich>
                  <a:bodyPr/>
                  <a:lstStyle/>
                  <a:p>
                    <a:fld id="{5CD3C34C-B5A6-498D-8B57-FE903FB2948D}" type="VALUE">
                      <a:rPr lang="en-US"/>
                      <a:pPr/>
                      <a:t>[VALOR]</a:t>
                    </a:fld>
                    <a:r>
                      <a:rPr lang="en-US"/>
                      <a:t>(1)</a:t>
                    </a:r>
                  </a:p>
                </c:rich>
              </c:tx>
              <c:showLegendKey val="0"/>
              <c:showVal val="1"/>
              <c:showCatName val="0"/>
              <c:showSerName val="0"/>
              <c:showPercent val="0"/>
              <c:showBubbleSize val="0"/>
              <c:extLst>
                <c:ext xmlns:c15="http://schemas.microsoft.com/office/drawing/2012/chart" uri="{CE6537A1-D6FC-4f65-9D91-7224C49458BB}">
                  <c15:layout>
                    <c:manualLayout>
                      <c:w val="0.24486818498953453"/>
                      <c:h val="0.11957731090969058"/>
                    </c:manualLayout>
                  </c15:layout>
                  <c15:dlblFieldTable/>
                  <c15:showDataLabelsRange val="0"/>
                </c:ext>
                <c:ext xmlns:c16="http://schemas.microsoft.com/office/drawing/2014/chart" uri="{C3380CC4-5D6E-409C-BE32-E72D297353CC}">
                  <c16:uniqueId val="{00000003-5208-4E4C-9980-04598CF9749A}"/>
                </c:ext>
              </c:extLst>
            </c:dLbl>
            <c:dLbl>
              <c:idx val="4"/>
              <c:tx>
                <c:rich>
                  <a:bodyPr/>
                  <a:lstStyle/>
                  <a:p>
                    <a:fld id="{C5A085DD-BD87-4CCF-922C-7D7CDE9D3D8F}" type="VALUE">
                      <a:rPr lang="en-US"/>
                      <a:pPr/>
                      <a:t>[VALOR]</a:t>
                    </a:fld>
                    <a:r>
                      <a:rPr lang="en-US"/>
                      <a:t>(5)</a:t>
                    </a:r>
                  </a:p>
                </c:rich>
              </c:tx>
              <c:showLegendKey val="0"/>
              <c:showVal val="1"/>
              <c:showCatName val="0"/>
              <c:showSerName val="0"/>
              <c:showPercent val="0"/>
              <c:showBubbleSize val="0"/>
              <c:extLst>
                <c:ext xmlns:c15="http://schemas.microsoft.com/office/drawing/2012/chart" uri="{CE6537A1-D6FC-4f65-9D91-7224C49458BB}">
                  <c15:layout>
                    <c:manualLayout>
                      <c:w val="0.2114451476793249"/>
                      <c:h val="0.11957731090969058"/>
                    </c:manualLayout>
                  </c15:layout>
                  <c15:dlblFieldTable/>
                  <c15:showDataLabelsRange val="0"/>
                </c:ext>
                <c:ext xmlns:c16="http://schemas.microsoft.com/office/drawing/2014/chart" uri="{C3380CC4-5D6E-409C-BE32-E72D297353CC}">
                  <c16:uniqueId val="{00000004-5208-4E4C-9980-04598CF9749A}"/>
                </c:ext>
              </c:extLst>
            </c:dLbl>
            <c:dLbl>
              <c:idx val="5"/>
              <c:tx>
                <c:rich>
                  <a:bodyPr/>
                  <a:lstStyle/>
                  <a:p>
                    <a:fld id="{EA00B615-785D-43C2-88FB-3183FAEB0354}" type="VALUE">
                      <a:rPr lang="en-US"/>
                      <a:pPr/>
                      <a:t>[VALOR]</a:t>
                    </a:fld>
                    <a:r>
                      <a:rPr lang="en-US"/>
                      <a:t>(5)</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208-4E4C-9980-04598CF9749A}"/>
                </c:ext>
              </c:extLst>
            </c:dLbl>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Consolidado!$J$67:$J$72</c:f>
              <c:strCache>
                <c:ptCount val="6"/>
                <c:pt idx="0">
                  <c:v>Obra</c:v>
                </c:pt>
                <c:pt idx="1">
                  <c:v>Suministro</c:v>
                </c:pt>
                <c:pt idx="2">
                  <c:v>Prestación de servicios</c:v>
                </c:pt>
                <c:pt idx="3">
                  <c:v>Mantenimiento</c:v>
                </c:pt>
                <c:pt idx="4">
                  <c:v>Arrendamiento </c:v>
                </c:pt>
                <c:pt idx="5">
                  <c:v>Otro</c:v>
                </c:pt>
              </c:strCache>
            </c:strRef>
          </c:cat>
          <c:val>
            <c:numRef>
              <c:f>Consolidado!$L$67:$L$72</c:f>
              <c:numCache>
                <c:formatCode>_("$"* #,##0.00_);_("$"* \(#,##0.00\);_("$"* "-"??_);_(@_)</c:formatCode>
                <c:ptCount val="6"/>
                <c:pt idx="0">
                  <c:v>18650543442.239998</c:v>
                </c:pt>
                <c:pt idx="1">
                  <c:v>16793617484</c:v>
                </c:pt>
                <c:pt idx="2">
                  <c:v>10633589203</c:v>
                </c:pt>
                <c:pt idx="3">
                  <c:v>8623123450</c:v>
                </c:pt>
                <c:pt idx="4">
                  <c:v>587315161</c:v>
                </c:pt>
                <c:pt idx="5">
                  <c:v>0</c:v>
                </c:pt>
              </c:numCache>
            </c:numRef>
          </c:val>
          <c:extLst>
            <c:ext xmlns:c16="http://schemas.microsoft.com/office/drawing/2014/chart" uri="{C3380CC4-5D6E-409C-BE32-E72D297353CC}">
              <c16:uniqueId val="{00000006-5208-4E4C-9980-04598CF9749A}"/>
            </c:ext>
          </c:extLst>
        </c:ser>
        <c:dLbls>
          <c:showLegendKey val="0"/>
          <c:showVal val="0"/>
          <c:showCatName val="0"/>
          <c:showSerName val="0"/>
          <c:showPercent val="0"/>
          <c:showBubbleSize val="0"/>
        </c:dLbls>
        <c:gapWidth val="182"/>
        <c:axId val="532099567"/>
        <c:axId val="532125007"/>
      </c:barChart>
      <c:catAx>
        <c:axId val="532099567"/>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Century Gothic Paneuropean Heavy" panose="020B0604020202020204" charset="0"/>
                <a:ea typeface="+mn-ea"/>
                <a:cs typeface="Century Gothic Paneuropean Heavy" panose="020B0604020202020204" charset="0"/>
              </a:defRPr>
            </a:pPr>
            <a:endParaRPr lang="es-CO"/>
          </a:p>
        </c:txPr>
        <c:crossAx val="532125007"/>
        <c:crosses val="autoZero"/>
        <c:auto val="1"/>
        <c:lblAlgn val="ctr"/>
        <c:lblOffset val="100"/>
        <c:noMultiLvlLbl val="0"/>
      </c:catAx>
      <c:valAx>
        <c:axId val="532125007"/>
        <c:scaling>
          <c:orientation val="minMax"/>
        </c:scaling>
        <c:delete val="1"/>
        <c:axPos val="b"/>
        <c:numFmt formatCode="_(&quot;$&quot;* #,##0.00_);_(&quot;$&quot;* \(#,##0.00\);_(&quot;$&quot;* &quot;-&quot;??_);_(@_)" sourceLinked="1"/>
        <c:majorTickMark val="none"/>
        <c:minorTickMark val="none"/>
        <c:tickLblPos val="nextTo"/>
        <c:crossAx val="5320995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Century Gothic Paneuropean Heavy" panose="020B0604020202020204" charset="0"/>
          <a:cs typeface="Century Gothic Paneuropean Heavy" panose="020B0604020202020204" charset="0"/>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9.sv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6.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334500" y="-443877"/>
            <a:ext cx="13168026" cy="11316273"/>
            <a:chOff x="0" y="0"/>
            <a:chExt cx="812800" cy="698500"/>
          </a:xfrm>
        </p:grpSpPr>
        <p:sp>
          <p:nvSpPr>
            <p:cNvPr id="3" name="Freeform 3"/>
            <p:cNvSpPr/>
            <p:nvPr/>
          </p:nvSpPr>
          <p:spPr>
            <a:xfrm>
              <a:off x="3387" y="0"/>
              <a:ext cx="806026" cy="698500"/>
            </a:xfrm>
            <a:custGeom>
              <a:avLst/>
              <a:gdLst/>
              <a:ahLst/>
              <a:cxnLst/>
              <a:rect l="l" t="t" r="r" b="b"/>
              <a:pathLst>
                <a:path w="806026" h="698500">
                  <a:moveTo>
                    <a:pt x="800543" y="364495"/>
                  </a:moveTo>
                  <a:lnTo>
                    <a:pt x="615083" y="683255"/>
                  </a:lnTo>
                  <a:cubicBezTo>
                    <a:pt x="609591" y="692693"/>
                    <a:pt x="599495" y="698500"/>
                    <a:pt x="588575" y="698500"/>
                  </a:cubicBezTo>
                  <a:lnTo>
                    <a:pt x="217451" y="698500"/>
                  </a:lnTo>
                  <a:cubicBezTo>
                    <a:pt x="206531" y="698500"/>
                    <a:pt x="196435" y="692693"/>
                    <a:pt x="190943" y="683255"/>
                  </a:cubicBezTo>
                  <a:lnTo>
                    <a:pt x="5483" y="364495"/>
                  </a:lnTo>
                  <a:cubicBezTo>
                    <a:pt x="0" y="355071"/>
                    <a:pt x="0" y="343429"/>
                    <a:pt x="5483" y="334005"/>
                  </a:cubicBezTo>
                  <a:lnTo>
                    <a:pt x="190943" y="15245"/>
                  </a:lnTo>
                  <a:cubicBezTo>
                    <a:pt x="196435" y="5807"/>
                    <a:pt x="206531" y="0"/>
                    <a:pt x="217451" y="0"/>
                  </a:cubicBezTo>
                  <a:lnTo>
                    <a:pt x="588575" y="0"/>
                  </a:lnTo>
                  <a:cubicBezTo>
                    <a:pt x="599495" y="0"/>
                    <a:pt x="609591" y="5807"/>
                    <a:pt x="615083" y="15245"/>
                  </a:cubicBezTo>
                  <a:lnTo>
                    <a:pt x="800543" y="334005"/>
                  </a:lnTo>
                  <a:cubicBezTo>
                    <a:pt x="806026" y="343429"/>
                    <a:pt x="806026" y="355071"/>
                    <a:pt x="800543" y="364495"/>
                  </a:cubicBezTo>
                  <a:close/>
                </a:path>
              </a:pathLst>
            </a:custGeom>
            <a:solidFill>
              <a:srgbClr val="30A2C7"/>
            </a:solidFill>
          </p:spPr>
          <p:txBody>
            <a:bodyPr/>
            <a:lstStyle/>
            <a:p>
              <a:endParaRPr lang="es-CO"/>
            </a:p>
          </p:txBody>
        </p:sp>
        <p:sp>
          <p:nvSpPr>
            <p:cNvPr id="4" name="TextBox 4"/>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a:p>
          </p:txBody>
        </p:sp>
      </p:grpSp>
      <p:grpSp>
        <p:nvGrpSpPr>
          <p:cNvPr id="5" name="Group 5"/>
          <p:cNvGrpSpPr/>
          <p:nvPr/>
        </p:nvGrpSpPr>
        <p:grpSpPr>
          <a:xfrm>
            <a:off x="9886950" y="-2642796"/>
            <a:ext cx="13708112" cy="11783448"/>
            <a:chOff x="0" y="0"/>
            <a:chExt cx="812800" cy="698680"/>
          </a:xfrm>
        </p:grpSpPr>
        <p:sp>
          <p:nvSpPr>
            <p:cNvPr id="6" name="Freeform 6"/>
            <p:cNvSpPr/>
            <p:nvPr/>
          </p:nvSpPr>
          <p:spPr>
            <a:xfrm>
              <a:off x="3253" y="0"/>
              <a:ext cx="806295" cy="698680"/>
            </a:xfrm>
            <a:custGeom>
              <a:avLst/>
              <a:gdLst/>
              <a:ahLst/>
              <a:cxnLst/>
              <a:rect l="l" t="t" r="r" b="b"/>
              <a:pathLst>
                <a:path w="806295" h="698680">
                  <a:moveTo>
                    <a:pt x="801028" y="363986"/>
                  </a:moveTo>
                  <a:lnTo>
                    <a:pt x="614866" y="684035"/>
                  </a:lnTo>
                  <a:cubicBezTo>
                    <a:pt x="609592" y="693102"/>
                    <a:pt x="599894" y="698680"/>
                    <a:pt x="589404" y="698680"/>
                  </a:cubicBezTo>
                  <a:lnTo>
                    <a:pt x="216890" y="698680"/>
                  </a:lnTo>
                  <a:cubicBezTo>
                    <a:pt x="206400" y="698680"/>
                    <a:pt x="196702" y="693102"/>
                    <a:pt x="191428" y="684035"/>
                  </a:cubicBezTo>
                  <a:lnTo>
                    <a:pt x="5266" y="363986"/>
                  </a:lnTo>
                  <a:cubicBezTo>
                    <a:pt x="0" y="354932"/>
                    <a:pt x="0" y="343748"/>
                    <a:pt x="5266" y="334694"/>
                  </a:cubicBezTo>
                  <a:lnTo>
                    <a:pt x="191428" y="14646"/>
                  </a:lnTo>
                  <a:cubicBezTo>
                    <a:pt x="196702" y="5578"/>
                    <a:pt x="206400" y="0"/>
                    <a:pt x="216890" y="0"/>
                  </a:cubicBezTo>
                  <a:lnTo>
                    <a:pt x="589404" y="0"/>
                  </a:lnTo>
                  <a:cubicBezTo>
                    <a:pt x="599894" y="0"/>
                    <a:pt x="609592" y="5578"/>
                    <a:pt x="614866" y="14646"/>
                  </a:cubicBezTo>
                  <a:lnTo>
                    <a:pt x="801028" y="334694"/>
                  </a:lnTo>
                  <a:cubicBezTo>
                    <a:pt x="806294" y="343748"/>
                    <a:pt x="806294" y="354932"/>
                    <a:pt x="801028" y="363986"/>
                  </a:cubicBezTo>
                  <a:close/>
                </a:path>
              </a:pathLst>
            </a:custGeom>
            <a:solidFill>
              <a:srgbClr val="E1A73E"/>
            </a:solidFill>
          </p:spPr>
          <p:txBody>
            <a:bodyPr/>
            <a:lstStyle/>
            <a:p>
              <a:endParaRPr lang="es-CO"/>
            </a:p>
          </p:txBody>
        </p:sp>
        <p:sp>
          <p:nvSpPr>
            <p:cNvPr id="7" name="TextBox 7"/>
            <p:cNvSpPr txBox="1"/>
            <p:nvPr/>
          </p:nvSpPr>
          <p:spPr>
            <a:xfrm>
              <a:off x="114300" y="-66675"/>
              <a:ext cx="584200" cy="765355"/>
            </a:xfrm>
            <a:prstGeom prst="rect">
              <a:avLst/>
            </a:prstGeom>
          </p:spPr>
          <p:txBody>
            <a:bodyPr lIns="50800" tIns="50800" rIns="50800" bIns="50800" rtlCol="0" anchor="ctr"/>
            <a:lstStyle/>
            <a:p>
              <a:pPr algn="ctr">
                <a:lnSpc>
                  <a:spcPts val="3750"/>
                </a:lnSpc>
              </a:pPr>
              <a:endParaRPr/>
            </a:p>
          </p:txBody>
        </p:sp>
      </p:grpSp>
      <p:sp>
        <p:nvSpPr>
          <p:cNvPr id="8" name="Freeform 8"/>
          <p:cNvSpPr/>
          <p:nvPr/>
        </p:nvSpPr>
        <p:spPr>
          <a:xfrm rot="-10800000">
            <a:off x="9908357" y="751575"/>
            <a:ext cx="9413926" cy="8601975"/>
          </a:xfrm>
          <a:custGeom>
            <a:avLst/>
            <a:gdLst/>
            <a:ahLst/>
            <a:cxnLst/>
            <a:rect l="l" t="t" r="r" b="b"/>
            <a:pathLst>
              <a:path w="9413926" h="8601975">
                <a:moveTo>
                  <a:pt x="0" y="0"/>
                </a:moveTo>
                <a:lnTo>
                  <a:pt x="9413926" y="0"/>
                </a:lnTo>
                <a:lnTo>
                  <a:pt x="9413926" y="8601975"/>
                </a:lnTo>
                <a:lnTo>
                  <a:pt x="0" y="8601975"/>
                </a:lnTo>
                <a:lnTo>
                  <a:pt x="0" y="0"/>
                </a:lnTo>
                <a:close/>
              </a:path>
            </a:pathLst>
          </a:custGeom>
          <a:blipFill>
            <a:blip r:embed="rId2"/>
            <a:stretch>
              <a:fillRect/>
            </a:stretch>
          </a:blipFill>
        </p:spPr>
        <p:txBody>
          <a:bodyPr/>
          <a:lstStyle/>
          <a:p>
            <a:endParaRPr lang="es-CO"/>
          </a:p>
        </p:txBody>
      </p:sp>
      <p:grpSp>
        <p:nvGrpSpPr>
          <p:cNvPr id="9" name="Group 9"/>
          <p:cNvGrpSpPr/>
          <p:nvPr/>
        </p:nvGrpSpPr>
        <p:grpSpPr>
          <a:xfrm>
            <a:off x="10616363" y="1028700"/>
            <a:ext cx="9137786" cy="7852785"/>
            <a:chOff x="0" y="0"/>
            <a:chExt cx="812800" cy="698500"/>
          </a:xfrm>
        </p:grpSpPr>
        <p:sp>
          <p:nvSpPr>
            <p:cNvPr id="10" name="Freeform 10"/>
            <p:cNvSpPr/>
            <p:nvPr/>
          </p:nvSpPr>
          <p:spPr>
            <a:xfrm>
              <a:off x="6508" y="0"/>
              <a:ext cx="799785" cy="698500"/>
            </a:xfrm>
            <a:custGeom>
              <a:avLst/>
              <a:gdLst/>
              <a:ahLst/>
              <a:cxnLst/>
              <a:rect l="l" t="t" r="r" b="b"/>
              <a:pathLst>
                <a:path w="799785" h="698500">
                  <a:moveTo>
                    <a:pt x="789249" y="378542"/>
                  </a:moveTo>
                  <a:lnTo>
                    <a:pt x="620135" y="669208"/>
                  </a:lnTo>
                  <a:cubicBezTo>
                    <a:pt x="609583" y="687343"/>
                    <a:pt x="590184" y="698500"/>
                    <a:pt x="569202" y="698500"/>
                  </a:cubicBezTo>
                  <a:lnTo>
                    <a:pt x="230582" y="698500"/>
                  </a:lnTo>
                  <a:cubicBezTo>
                    <a:pt x="209600" y="698500"/>
                    <a:pt x="190201" y="687343"/>
                    <a:pt x="179649" y="669208"/>
                  </a:cubicBezTo>
                  <a:lnTo>
                    <a:pt x="10535" y="378542"/>
                  </a:lnTo>
                  <a:cubicBezTo>
                    <a:pt x="0" y="360435"/>
                    <a:pt x="0" y="338065"/>
                    <a:pt x="10535" y="319958"/>
                  </a:cubicBezTo>
                  <a:lnTo>
                    <a:pt x="179649" y="29293"/>
                  </a:lnTo>
                  <a:cubicBezTo>
                    <a:pt x="190201" y="11157"/>
                    <a:pt x="209600" y="0"/>
                    <a:pt x="230582" y="0"/>
                  </a:cubicBezTo>
                  <a:lnTo>
                    <a:pt x="569202" y="0"/>
                  </a:lnTo>
                  <a:cubicBezTo>
                    <a:pt x="590184" y="0"/>
                    <a:pt x="609583" y="11157"/>
                    <a:pt x="620135" y="29293"/>
                  </a:cubicBezTo>
                  <a:lnTo>
                    <a:pt x="789249" y="319958"/>
                  </a:lnTo>
                  <a:cubicBezTo>
                    <a:pt x="799784" y="338065"/>
                    <a:pt x="799784" y="360435"/>
                    <a:pt x="789249" y="378542"/>
                  </a:cubicBezTo>
                  <a:close/>
                </a:path>
              </a:pathLst>
            </a:custGeom>
            <a:solidFill>
              <a:srgbClr val="CF7240"/>
            </a:solidFill>
          </p:spPr>
          <p:txBody>
            <a:bodyPr/>
            <a:lstStyle/>
            <a:p>
              <a:endParaRPr lang="es-CO"/>
            </a:p>
          </p:txBody>
        </p:sp>
        <p:sp>
          <p:nvSpPr>
            <p:cNvPr id="11" name="TextBox 11"/>
            <p:cNvSpPr txBox="1"/>
            <p:nvPr/>
          </p:nvSpPr>
          <p:spPr>
            <a:xfrm>
              <a:off x="114300" y="-66675"/>
              <a:ext cx="584200" cy="765175"/>
            </a:xfrm>
            <a:prstGeom prst="rect">
              <a:avLst/>
            </a:prstGeom>
          </p:spPr>
          <p:txBody>
            <a:bodyPr lIns="61771" tIns="61771" rIns="61771" bIns="61771" rtlCol="0" anchor="ctr"/>
            <a:lstStyle/>
            <a:p>
              <a:pPr algn="ctr">
                <a:lnSpc>
                  <a:spcPts val="3750"/>
                </a:lnSpc>
              </a:pPr>
              <a:endParaRPr/>
            </a:p>
          </p:txBody>
        </p:sp>
      </p:grpSp>
      <p:grpSp>
        <p:nvGrpSpPr>
          <p:cNvPr id="12" name="Group 12"/>
          <p:cNvGrpSpPr/>
          <p:nvPr/>
        </p:nvGrpSpPr>
        <p:grpSpPr>
          <a:xfrm>
            <a:off x="11223265" y="1398947"/>
            <a:ext cx="10502693" cy="7307231"/>
            <a:chOff x="0" y="0"/>
            <a:chExt cx="1003955" cy="698500"/>
          </a:xfrm>
        </p:grpSpPr>
        <p:sp>
          <p:nvSpPr>
            <p:cNvPr id="13" name="Freeform 13"/>
            <p:cNvSpPr/>
            <p:nvPr/>
          </p:nvSpPr>
          <p:spPr>
            <a:xfrm>
              <a:off x="4246" y="0"/>
              <a:ext cx="995462" cy="698500"/>
            </a:xfrm>
            <a:custGeom>
              <a:avLst/>
              <a:gdLst/>
              <a:ahLst/>
              <a:cxnLst/>
              <a:rect l="l" t="t" r="r" b="b"/>
              <a:pathLst>
                <a:path w="995462" h="698500">
                  <a:moveTo>
                    <a:pt x="988588" y="368364"/>
                  </a:moveTo>
                  <a:lnTo>
                    <a:pt x="807630" y="679386"/>
                  </a:lnTo>
                  <a:cubicBezTo>
                    <a:pt x="800745" y="691220"/>
                    <a:pt x="788086" y="698500"/>
                    <a:pt x="774395" y="698500"/>
                  </a:cubicBezTo>
                  <a:lnTo>
                    <a:pt x="221068" y="698500"/>
                  </a:lnTo>
                  <a:cubicBezTo>
                    <a:pt x="207377" y="698500"/>
                    <a:pt x="194718" y="691220"/>
                    <a:pt x="187833" y="679386"/>
                  </a:cubicBezTo>
                  <a:lnTo>
                    <a:pt x="6875" y="368364"/>
                  </a:lnTo>
                  <a:cubicBezTo>
                    <a:pt x="0" y="356549"/>
                    <a:pt x="0" y="341951"/>
                    <a:pt x="6875" y="330136"/>
                  </a:cubicBezTo>
                  <a:lnTo>
                    <a:pt x="187833" y="19114"/>
                  </a:lnTo>
                  <a:cubicBezTo>
                    <a:pt x="194718" y="7280"/>
                    <a:pt x="207377" y="0"/>
                    <a:pt x="221068" y="0"/>
                  </a:cubicBezTo>
                  <a:lnTo>
                    <a:pt x="774395" y="0"/>
                  </a:lnTo>
                  <a:cubicBezTo>
                    <a:pt x="788086" y="0"/>
                    <a:pt x="800745" y="7280"/>
                    <a:pt x="807630" y="19114"/>
                  </a:cubicBezTo>
                  <a:lnTo>
                    <a:pt x="988588" y="330136"/>
                  </a:lnTo>
                  <a:cubicBezTo>
                    <a:pt x="995463" y="341951"/>
                    <a:pt x="995463" y="356549"/>
                    <a:pt x="988588" y="368364"/>
                  </a:cubicBezTo>
                  <a:close/>
                </a:path>
              </a:pathLst>
            </a:custGeom>
            <a:solidFill>
              <a:srgbClr val="000000">
                <a:alpha val="0"/>
              </a:srgbClr>
            </a:solidFill>
            <a:ln w="12700" cap="rnd">
              <a:solidFill>
                <a:srgbClr val="000000"/>
              </a:solidFill>
              <a:prstDash val="solid"/>
              <a:round/>
            </a:ln>
          </p:spPr>
          <p:txBody>
            <a:bodyPr/>
            <a:lstStyle/>
            <a:p>
              <a:endParaRPr lang="es-CO"/>
            </a:p>
          </p:txBody>
        </p:sp>
      </p:grpSp>
      <p:grpSp>
        <p:nvGrpSpPr>
          <p:cNvPr id="14" name="Group 14"/>
          <p:cNvGrpSpPr/>
          <p:nvPr/>
        </p:nvGrpSpPr>
        <p:grpSpPr>
          <a:xfrm>
            <a:off x="-3349299" y="-2840784"/>
            <a:ext cx="5114374" cy="4395165"/>
            <a:chOff x="0" y="0"/>
            <a:chExt cx="812800" cy="698500"/>
          </a:xfrm>
        </p:grpSpPr>
        <p:sp>
          <p:nvSpPr>
            <p:cNvPr id="15" name="Freeform 15"/>
            <p:cNvSpPr/>
            <p:nvPr/>
          </p:nvSpPr>
          <p:spPr>
            <a:xfrm>
              <a:off x="4360" y="0"/>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BF0411"/>
            </a:solidFill>
          </p:spPr>
          <p:txBody>
            <a:bodyPr/>
            <a:lstStyle/>
            <a:p>
              <a:endParaRPr lang="es-CO"/>
            </a:p>
          </p:txBody>
        </p:sp>
        <p:sp>
          <p:nvSpPr>
            <p:cNvPr id="16" name="TextBox 16"/>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a:p>
          </p:txBody>
        </p:sp>
      </p:grpSp>
      <p:grpSp>
        <p:nvGrpSpPr>
          <p:cNvPr id="17" name="Group 17"/>
          <p:cNvGrpSpPr/>
          <p:nvPr/>
        </p:nvGrpSpPr>
        <p:grpSpPr>
          <a:xfrm>
            <a:off x="8781393" y="7918934"/>
            <a:ext cx="4883744" cy="4273276"/>
            <a:chOff x="0" y="0"/>
            <a:chExt cx="812800" cy="711200"/>
          </a:xfrm>
        </p:grpSpPr>
        <p:sp>
          <p:nvSpPr>
            <p:cNvPr id="18" name="Freeform 18"/>
            <p:cNvSpPr/>
            <p:nvPr/>
          </p:nvSpPr>
          <p:spPr>
            <a:xfrm>
              <a:off x="24952" y="36798"/>
              <a:ext cx="762896" cy="674402"/>
            </a:xfrm>
            <a:custGeom>
              <a:avLst/>
              <a:gdLst/>
              <a:ahLst/>
              <a:cxnLst/>
              <a:rect l="l" t="t" r="r" b="b"/>
              <a:pathLst>
                <a:path w="762896" h="674402">
                  <a:moveTo>
                    <a:pt x="412908" y="18257"/>
                  </a:moveTo>
                  <a:lnTo>
                    <a:pt x="756388" y="619347"/>
                  </a:lnTo>
                  <a:cubicBezTo>
                    <a:pt x="762896" y="630736"/>
                    <a:pt x="762849" y="644728"/>
                    <a:pt x="756265" y="656074"/>
                  </a:cubicBezTo>
                  <a:cubicBezTo>
                    <a:pt x="749681" y="667419"/>
                    <a:pt x="737556" y="674402"/>
                    <a:pt x="724438" y="674402"/>
                  </a:cubicBezTo>
                  <a:lnTo>
                    <a:pt x="38458" y="674402"/>
                  </a:lnTo>
                  <a:cubicBezTo>
                    <a:pt x="25340" y="674402"/>
                    <a:pt x="13215" y="667419"/>
                    <a:pt x="6631" y="656074"/>
                  </a:cubicBezTo>
                  <a:cubicBezTo>
                    <a:pt x="47" y="644728"/>
                    <a:pt x="0" y="630736"/>
                    <a:pt x="6508" y="619347"/>
                  </a:cubicBezTo>
                  <a:lnTo>
                    <a:pt x="349988" y="18257"/>
                  </a:lnTo>
                  <a:cubicBezTo>
                    <a:pt x="356439" y="6967"/>
                    <a:pt x="368445" y="0"/>
                    <a:pt x="381448" y="0"/>
                  </a:cubicBezTo>
                  <a:cubicBezTo>
                    <a:pt x="394451" y="0"/>
                    <a:pt x="406457" y="6967"/>
                    <a:pt x="412908" y="18257"/>
                  </a:cubicBezTo>
                  <a:close/>
                </a:path>
              </a:pathLst>
            </a:custGeom>
            <a:solidFill>
              <a:srgbClr val="E1A73E">
                <a:alpha val="89804"/>
              </a:srgbClr>
            </a:solidFill>
          </p:spPr>
          <p:txBody>
            <a:bodyPr/>
            <a:lstStyle/>
            <a:p>
              <a:endParaRPr lang="es-CO"/>
            </a:p>
          </p:txBody>
        </p:sp>
        <p:sp>
          <p:nvSpPr>
            <p:cNvPr id="19" name="TextBox 19"/>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20" name="Freeform 20"/>
          <p:cNvSpPr/>
          <p:nvPr/>
        </p:nvSpPr>
        <p:spPr>
          <a:xfrm>
            <a:off x="15185256" y="9686925"/>
            <a:ext cx="3111500" cy="1221264"/>
          </a:xfrm>
          <a:custGeom>
            <a:avLst/>
            <a:gdLst/>
            <a:ahLst/>
            <a:cxnLst/>
            <a:rect l="l" t="t" r="r" b="b"/>
            <a:pathLst>
              <a:path w="3111500" h="1221264">
                <a:moveTo>
                  <a:pt x="0" y="0"/>
                </a:moveTo>
                <a:lnTo>
                  <a:pt x="3111500" y="0"/>
                </a:lnTo>
                <a:lnTo>
                  <a:pt x="3111500" y="1221263"/>
                </a:lnTo>
                <a:lnTo>
                  <a:pt x="0" y="12212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CO"/>
          </a:p>
        </p:txBody>
      </p:sp>
      <p:grpSp>
        <p:nvGrpSpPr>
          <p:cNvPr id="21" name="Group 21"/>
          <p:cNvGrpSpPr/>
          <p:nvPr/>
        </p:nvGrpSpPr>
        <p:grpSpPr>
          <a:xfrm rot="-10800000">
            <a:off x="9733712" y="-1378656"/>
            <a:ext cx="3352042" cy="2933037"/>
            <a:chOff x="0" y="0"/>
            <a:chExt cx="812800" cy="711200"/>
          </a:xfrm>
        </p:grpSpPr>
        <p:sp>
          <p:nvSpPr>
            <p:cNvPr id="22" name="Freeform 22"/>
            <p:cNvSpPr/>
            <p:nvPr/>
          </p:nvSpPr>
          <p:spPr>
            <a:xfrm>
              <a:off x="27265" y="40210"/>
              <a:ext cx="758270" cy="670990"/>
            </a:xfrm>
            <a:custGeom>
              <a:avLst/>
              <a:gdLst/>
              <a:ahLst/>
              <a:cxnLst/>
              <a:rect l="l" t="t" r="r" b="b"/>
              <a:pathLst>
                <a:path w="758270" h="670990">
                  <a:moveTo>
                    <a:pt x="413512" y="19949"/>
                  </a:moveTo>
                  <a:lnTo>
                    <a:pt x="751158" y="610831"/>
                  </a:lnTo>
                  <a:cubicBezTo>
                    <a:pt x="758270" y="623276"/>
                    <a:pt x="758219" y="638565"/>
                    <a:pt x="751024" y="650963"/>
                  </a:cubicBezTo>
                  <a:cubicBezTo>
                    <a:pt x="743830" y="663360"/>
                    <a:pt x="730580" y="670990"/>
                    <a:pt x="716247" y="670990"/>
                  </a:cubicBezTo>
                  <a:lnTo>
                    <a:pt x="42023" y="670990"/>
                  </a:lnTo>
                  <a:cubicBezTo>
                    <a:pt x="27690" y="670990"/>
                    <a:pt x="14440" y="663360"/>
                    <a:pt x="7246" y="650963"/>
                  </a:cubicBezTo>
                  <a:cubicBezTo>
                    <a:pt x="51" y="638565"/>
                    <a:pt x="0" y="623276"/>
                    <a:pt x="7112" y="610831"/>
                  </a:cubicBezTo>
                  <a:lnTo>
                    <a:pt x="344758" y="19949"/>
                  </a:lnTo>
                  <a:cubicBezTo>
                    <a:pt x="351808" y="7613"/>
                    <a:pt x="364927" y="0"/>
                    <a:pt x="379135" y="0"/>
                  </a:cubicBezTo>
                  <a:cubicBezTo>
                    <a:pt x="393343" y="0"/>
                    <a:pt x="406462" y="7613"/>
                    <a:pt x="413512" y="19949"/>
                  </a:cubicBezTo>
                  <a:close/>
                </a:path>
              </a:pathLst>
            </a:custGeom>
            <a:solidFill>
              <a:srgbClr val="BF0411">
                <a:alpha val="89804"/>
              </a:srgbClr>
            </a:solidFill>
          </p:spPr>
          <p:txBody>
            <a:bodyPr/>
            <a:lstStyle/>
            <a:p>
              <a:endParaRPr lang="es-CO"/>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24" name="Freeform 24"/>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CO"/>
          </a:p>
        </p:txBody>
      </p:sp>
      <p:sp>
        <p:nvSpPr>
          <p:cNvPr id="25" name="Freeform 25"/>
          <p:cNvSpPr/>
          <p:nvPr/>
        </p:nvSpPr>
        <p:spPr>
          <a:xfrm>
            <a:off x="15185256" y="-339102"/>
            <a:ext cx="3111500" cy="1221264"/>
          </a:xfrm>
          <a:custGeom>
            <a:avLst/>
            <a:gdLst/>
            <a:ahLst/>
            <a:cxnLst/>
            <a:rect l="l" t="t" r="r" b="b"/>
            <a:pathLst>
              <a:path w="3111500" h="1221264">
                <a:moveTo>
                  <a:pt x="0" y="0"/>
                </a:moveTo>
                <a:lnTo>
                  <a:pt x="3111500" y="0"/>
                </a:lnTo>
                <a:lnTo>
                  <a:pt x="3111500" y="1221264"/>
                </a:lnTo>
                <a:lnTo>
                  <a:pt x="0" y="12212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CO"/>
          </a:p>
        </p:txBody>
      </p:sp>
      <p:sp>
        <p:nvSpPr>
          <p:cNvPr id="26" name="Freeform 26"/>
          <p:cNvSpPr/>
          <p:nvPr/>
        </p:nvSpPr>
        <p:spPr>
          <a:xfrm>
            <a:off x="-917384" y="6334966"/>
            <a:ext cx="5184583" cy="4052173"/>
          </a:xfrm>
          <a:custGeom>
            <a:avLst/>
            <a:gdLst/>
            <a:ahLst/>
            <a:cxnLst/>
            <a:rect l="l" t="t" r="r" b="b"/>
            <a:pathLst>
              <a:path w="5059261" h="4043329">
                <a:moveTo>
                  <a:pt x="0" y="0"/>
                </a:moveTo>
                <a:lnTo>
                  <a:pt x="5059261" y="0"/>
                </a:lnTo>
                <a:lnTo>
                  <a:pt x="5059261" y="4043329"/>
                </a:lnTo>
                <a:lnTo>
                  <a:pt x="0" y="4043329"/>
                </a:lnTo>
                <a:lnTo>
                  <a:pt x="0" y="0"/>
                </a:lnTo>
                <a:close/>
              </a:path>
            </a:pathLst>
          </a:custGeom>
          <a:blipFill>
            <a:blip r:embed="rId7"/>
            <a:stretch>
              <a:fillRect/>
            </a:stretch>
          </a:blipFill>
        </p:spPr>
        <p:txBody>
          <a:bodyPr/>
          <a:lstStyle/>
          <a:p>
            <a:endParaRPr lang="es-CO"/>
          </a:p>
        </p:txBody>
      </p:sp>
      <p:grpSp>
        <p:nvGrpSpPr>
          <p:cNvPr id="27" name="Group 27"/>
          <p:cNvGrpSpPr/>
          <p:nvPr/>
        </p:nvGrpSpPr>
        <p:grpSpPr>
          <a:xfrm>
            <a:off x="502895" y="1999058"/>
            <a:ext cx="9250213" cy="5487904"/>
            <a:chOff x="1219600" y="2376886"/>
            <a:chExt cx="10371667" cy="7922937"/>
          </a:xfrm>
        </p:grpSpPr>
        <p:grpSp>
          <p:nvGrpSpPr>
            <p:cNvPr id="28" name="Group 28"/>
            <p:cNvGrpSpPr/>
            <p:nvPr/>
          </p:nvGrpSpPr>
          <p:grpSpPr>
            <a:xfrm>
              <a:off x="3648117" y="8584661"/>
              <a:ext cx="6284504" cy="1715162"/>
              <a:chOff x="720616" y="882867"/>
              <a:chExt cx="1241384" cy="338797"/>
            </a:xfrm>
          </p:grpSpPr>
          <p:sp>
            <p:nvSpPr>
              <p:cNvPr id="29" name="Freeform 29"/>
              <p:cNvSpPr/>
              <p:nvPr/>
            </p:nvSpPr>
            <p:spPr>
              <a:xfrm>
                <a:off x="720616" y="882867"/>
                <a:ext cx="1229235" cy="261847"/>
              </a:xfrm>
              <a:custGeom>
                <a:avLst/>
                <a:gdLst/>
                <a:ahLst/>
                <a:cxnLst/>
                <a:rect l="l" t="t" r="r" b="b"/>
                <a:pathLst>
                  <a:path w="1229235" h="261847">
                    <a:moveTo>
                      <a:pt x="24882" y="0"/>
                    </a:moveTo>
                    <a:lnTo>
                      <a:pt x="1204353" y="0"/>
                    </a:lnTo>
                    <a:cubicBezTo>
                      <a:pt x="1210952" y="0"/>
                      <a:pt x="1217281" y="2621"/>
                      <a:pt x="1221947" y="7288"/>
                    </a:cubicBezTo>
                    <a:cubicBezTo>
                      <a:pt x="1226613" y="11954"/>
                      <a:pt x="1229235" y="18283"/>
                      <a:pt x="1229235" y="24882"/>
                    </a:cubicBezTo>
                    <a:lnTo>
                      <a:pt x="1229235" y="236966"/>
                    </a:lnTo>
                    <a:cubicBezTo>
                      <a:pt x="1229235" y="243565"/>
                      <a:pt x="1226613" y="249893"/>
                      <a:pt x="1221947" y="254560"/>
                    </a:cubicBezTo>
                    <a:cubicBezTo>
                      <a:pt x="1217281" y="259226"/>
                      <a:pt x="1210952" y="261847"/>
                      <a:pt x="1204353" y="261847"/>
                    </a:cubicBezTo>
                    <a:lnTo>
                      <a:pt x="24882" y="261847"/>
                    </a:lnTo>
                    <a:cubicBezTo>
                      <a:pt x="18283" y="261847"/>
                      <a:pt x="11954" y="259226"/>
                      <a:pt x="7288" y="254560"/>
                    </a:cubicBezTo>
                    <a:cubicBezTo>
                      <a:pt x="2621" y="249893"/>
                      <a:pt x="0" y="243565"/>
                      <a:pt x="0" y="236966"/>
                    </a:cubicBezTo>
                    <a:lnTo>
                      <a:pt x="0" y="24882"/>
                    </a:lnTo>
                    <a:cubicBezTo>
                      <a:pt x="0" y="18283"/>
                      <a:pt x="2621" y="11954"/>
                      <a:pt x="7288" y="7288"/>
                    </a:cubicBezTo>
                    <a:cubicBezTo>
                      <a:pt x="11954" y="2621"/>
                      <a:pt x="18283" y="0"/>
                      <a:pt x="24882" y="0"/>
                    </a:cubicBezTo>
                    <a:close/>
                  </a:path>
                </a:pathLst>
              </a:custGeom>
              <a:solidFill>
                <a:srgbClr val="BF0411"/>
              </a:solidFill>
            </p:spPr>
            <p:txBody>
              <a:bodyPr/>
              <a:lstStyle/>
              <a:p>
                <a:endParaRPr lang="es-CO" sz="1050"/>
              </a:p>
            </p:txBody>
          </p:sp>
          <p:sp>
            <p:nvSpPr>
              <p:cNvPr id="30" name="TextBox 30"/>
              <p:cNvSpPr txBox="1"/>
              <p:nvPr/>
            </p:nvSpPr>
            <p:spPr>
              <a:xfrm>
                <a:off x="732765" y="893142"/>
                <a:ext cx="1229235" cy="328522"/>
              </a:xfrm>
              <a:prstGeom prst="rect">
                <a:avLst/>
              </a:prstGeom>
            </p:spPr>
            <p:txBody>
              <a:bodyPr lIns="50800" tIns="50800" rIns="50800" bIns="50800" rtlCol="0" anchor="ctr"/>
              <a:lstStyle/>
              <a:p>
                <a:pPr algn="ctr">
                  <a:lnSpc>
                    <a:spcPts val="3750"/>
                  </a:lnSpc>
                </a:pPr>
                <a:r>
                  <a:rPr lang="en-US" sz="4800" b="1" dirty="0">
                    <a:solidFill>
                      <a:srgbClr val="FFFFFF"/>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2024</a:t>
                </a:r>
                <a:endParaRPr lang="en-US" sz="2000" b="1" dirty="0">
                  <a:solidFill>
                    <a:srgbClr val="FFFFFF"/>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p:txBody>
          </p:sp>
        </p:grpSp>
        <p:sp>
          <p:nvSpPr>
            <p:cNvPr id="31" name="TextBox 31"/>
            <p:cNvSpPr txBox="1"/>
            <p:nvPr/>
          </p:nvSpPr>
          <p:spPr>
            <a:xfrm>
              <a:off x="1219600" y="2376886"/>
              <a:ext cx="10371667" cy="3526392"/>
            </a:xfrm>
            <a:prstGeom prst="rect">
              <a:avLst/>
            </a:prstGeom>
          </p:spPr>
          <p:txBody>
            <a:bodyPr lIns="0" tIns="0" rIns="0" bIns="0" rtlCol="0" anchor="t">
              <a:spAutoFit/>
            </a:bodyPr>
            <a:lstStyle/>
            <a:p>
              <a:pPr algn="ctr">
                <a:lnSpc>
                  <a:spcPts val="10000"/>
                </a:lnSpc>
              </a:pPr>
              <a:r>
                <a:rPr lang="en-US" sz="6000" b="1" dirty="0">
                  <a:solidFill>
                    <a:srgbClr val="BF0411"/>
                  </a:solidFill>
                  <a:latin typeface="Century Gothic Paneuropean Bold"/>
                  <a:ea typeface="Century Gothic Paneuropean Bold"/>
                  <a:cs typeface="Century Gothic Paneuropean Bold"/>
                  <a:sym typeface="Century Gothic Paneuropean Bold"/>
                </a:rPr>
                <a:t>Informe de </a:t>
              </a:r>
              <a:r>
                <a:rPr lang="en-US" sz="6000" b="1" dirty="0" err="1">
                  <a:solidFill>
                    <a:srgbClr val="BF0411"/>
                  </a:solidFill>
                  <a:latin typeface="Century Gothic Paneuropean Bold"/>
                  <a:ea typeface="Century Gothic Paneuropean Bold"/>
                  <a:cs typeface="Century Gothic Paneuropean Bold"/>
                  <a:sym typeface="Century Gothic Paneuropean Bold"/>
                </a:rPr>
                <a:t>contratación</a:t>
              </a:r>
              <a:r>
                <a:rPr lang="en-US" sz="6000" b="1" dirty="0">
                  <a:solidFill>
                    <a:srgbClr val="BF0411"/>
                  </a:solidFill>
                  <a:latin typeface="Century Gothic Paneuropean Bold"/>
                  <a:ea typeface="Century Gothic Paneuropean Bold"/>
                  <a:cs typeface="Century Gothic Paneuropean Bold"/>
                  <a:sym typeface="Century Gothic Paneuropean Bold"/>
                </a:rPr>
                <a:t> de </a:t>
              </a:r>
              <a:r>
                <a:rPr lang="en-US" sz="6000" b="1" dirty="0" err="1">
                  <a:solidFill>
                    <a:srgbClr val="BF0411"/>
                  </a:solidFill>
                  <a:latin typeface="Century Gothic Paneuropean Bold"/>
                  <a:ea typeface="Century Gothic Paneuropean Bold"/>
                  <a:cs typeface="Century Gothic Paneuropean Bold"/>
                  <a:sym typeface="Century Gothic Paneuropean Bold"/>
                </a:rPr>
                <a:t>Distriseguridad</a:t>
              </a:r>
              <a:endParaRPr lang="en-US" sz="6000" b="1" dirty="0">
                <a:solidFill>
                  <a:srgbClr val="BF0411"/>
                </a:solidFill>
                <a:latin typeface="Century Gothic Paneuropean Bold"/>
                <a:ea typeface="Century Gothic Paneuropean Bold"/>
                <a:cs typeface="Century Gothic Paneuropean Bold"/>
                <a:sym typeface="Century Gothic Paneuropean Bold"/>
              </a:endParaRPr>
            </a:p>
          </p:txBody>
        </p:sp>
      </p:grpSp>
      <p:pic>
        <p:nvPicPr>
          <p:cNvPr id="3074" name="Picture 2">
            <a:extLst>
              <a:ext uri="{FF2B5EF4-FFF2-40B4-BE49-F238E27FC236}">
                <a16:creationId xmlns:a16="http://schemas.microsoft.com/office/drawing/2014/main" id="{1A0D5527-6664-5B0D-0C75-525074DC90F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931164" y="2493209"/>
            <a:ext cx="6811853" cy="45421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p:cNvSpPr/>
          <p:nvPr/>
        </p:nvSpPr>
        <p:spPr>
          <a:xfrm>
            <a:off x="15197469" y="7871589"/>
            <a:ext cx="1444209" cy="2097816"/>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p:cNvSpPr txBox="1"/>
          <p:nvPr/>
        </p:nvSpPr>
        <p:spPr>
          <a:xfrm>
            <a:off x="685800" y="876300"/>
            <a:ext cx="13844746" cy="1505220"/>
          </a:xfrm>
          <a:prstGeom prst="rect">
            <a:avLst/>
          </a:prstGeom>
        </p:spPr>
        <p:txBody>
          <a:bodyPr wrap="square" lIns="0" tIns="0" rIns="0" bIns="0" rtlCol="0" anchor="t">
            <a:spAutoFit/>
          </a:bodyPr>
          <a:lstStyle/>
          <a:p>
            <a:pPr algn="ctr">
              <a:lnSpc>
                <a:spcPts val="12880"/>
              </a:lnSpc>
            </a:pPr>
            <a:r>
              <a:rPr lang="en-US" sz="8000" b="1" dirty="0" err="1">
                <a:solidFill>
                  <a:srgbClr val="BF0411"/>
                </a:solidFill>
                <a:latin typeface="Century Gothic Paneuropean Heavy"/>
                <a:ea typeface="Century Gothic Paneuropean Heavy"/>
                <a:cs typeface="Century Gothic Paneuropean Heavy"/>
                <a:sym typeface="Century Gothic Paneuropean Heavy"/>
              </a:rPr>
              <a:t>Tabla</a:t>
            </a:r>
            <a:r>
              <a:rPr lang="en-US" sz="8000" b="1" dirty="0">
                <a:solidFill>
                  <a:srgbClr val="BF0411"/>
                </a:solidFill>
                <a:latin typeface="Century Gothic Paneuropean Heavy"/>
                <a:ea typeface="Century Gothic Paneuropean Heavy"/>
                <a:cs typeface="Century Gothic Paneuropean Heavy"/>
                <a:sym typeface="Century Gothic Paneuropean Heavy"/>
              </a:rPr>
              <a:t> de </a:t>
            </a:r>
            <a:r>
              <a:rPr lang="en-US" sz="8000" b="1" dirty="0" err="1">
                <a:solidFill>
                  <a:srgbClr val="BF0411"/>
                </a:solidFill>
                <a:latin typeface="Century Gothic Paneuropean Heavy"/>
                <a:ea typeface="Century Gothic Paneuropean Heavy"/>
                <a:cs typeface="Century Gothic Paneuropean Heavy"/>
                <a:sym typeface="Century Gothic Paneuropean Heavy"/>
              </a:rPr>
              <a:t>contenido</a:t>
            </a:r>
            <a:endParaRPr lang="en-US" sz="80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p:cNvSpPr txBox="1"/>
          <p:nvPr/>
        </p:nvSpPr>
        <p:spPr>
          <a:xfrm>
            <a:off x="1981200" y="2857500"/>
            <a:ext cx="14660478" cy="3693319"/>
          </a:xfrm>
          <a:prstGeom prst="rect">
            <a:avLst/>
          </a:prstGeom>
        </p:spPr>
        <p:txBody>
          <a:bodyPr wrap="square" lIns="0" tIns="0" rIns="0" bIns="0" rtlCol="0" anchor="t">
            <a:spAutoFit/>
          </a:bodyPr>
          <a:lstStyle/>
          <a:p>
            <a:pPr>
              <a:lnSpc>
                <a:spcPts val="4759"/>
              </a:lnSpc>
            </a:pPr>
            <a:r>
              <a:rPr lang="es-MX" sz="4000" dirty="0">
                <a:solidFill>
                  <a:srgbClr val="0B0C0C"/>
                </a:solidFill>
                <a:latin typeface="Century Gothic Paneuropean"/>
                <a:ea typeface="Century Gothic Paneuropean"/>
                <a:cs typeface="Century Gothic Paneuropean"/>
                <a:sym typeface="Century Gothic Paneuropean"/>
              </a:rPr>
              <a:t>1.	Metodología del informe </a:t>
            </a:r>
          </a:p>
          <a:p>
            <a:pPr>
              <a:lnSpc>
                <a:spcPts val="4759"/>
              </a:lnSpc>
            </a:pPr>
            <a:r>
              <a:rPr lang="es-MX" sz="4000" dirty="0">
                <a:solidFill>
                  <a:srgbClr val="0B0C0C"/>
                </a:solidFill>
                <a:latin typeface="Century Gothic Paneuropean"/>
                <a:ea typeface="Century Gothic Paneuropean"/>
                <a:cs typeface="Century Gothic Paneuropean"/>
                <a:sym typeface="Century Gothic Paneuropean"/>
              </a:rPr>
              <a:t>2.	¿Qué es el </a:t>
            </a:r>
            <a:r>
              <a:rPr lang="es-MX" sz="4000" dirty="0" err="1">
                <a:solidFill>
                  <a:srgbClr val="0B0C0C"/>
                </a:solidFill>
                <a:latin typeface="Century Gothic Paneuropean"/>
                <a:ea typeface="Century Gothic Paneuropean"/>
                <a:cs typeface="Century Gothic Paneuropean"/>
                <a:sym typeface="Century Gothic Paneuropean"/>
              </a:rPr>
              <a:t>Distriseguridad</a:t>
            </a:r>
            <a:r>
              <a:rPr lang="es-MX" sz="4000" dirty="0">
                <a:solidFill>
                  <a:srgbClr val="0B0C0C"/>
                </a:solidFill>
                <a:latin typeface="Century Gothic Paneuropean"/>
                <a:ea typeface="Century Gothic Paneuropean"/>
                <a:cs typeface="Century Gothic Paneuropean"/>
                <a:sym typeface="Century Gothic Paneuropean"/>
              </a:rPr>
              <a:t>?</a:t>
            </a:r>
          </a:p>
          <a:p>
            <a:pPr>
              <a:lnSpc>
                <a:spcPts val="4759"/>
              </a:lnSpc>
            </a:pPr>
            <a:r>
              <a:rPr lang="es-MX" sz="4000" dirty="0">
                <a:solidFill>
                  <a:srgbClr val="0B0C0C"/>
                </a:solidFill>
                <a:latin typeface="Century Gothic Paneuropean"/>
                <a:ea typeface="Century Gothic Paneuropean"/>
                <a:cs typeface="Century Gothic Paneuropean"/>
                <a:sym typeface="Century Gothic Paneuropean"/>
              </a:rPr>
              <a:t>3.	Contratación en el año 2024</a:t>
            </a:r>
          </a:p>
          <a:p>
            <a:pPr>
              <a:lnSpc>
                <a:spcPts val="4759"/>
              </a:lnSpc>
            </a:pPr>
            <a:r>
              <a:rPr lang="es-MX" sz="4000" dirty="0">
                <a:solidFill>
                  <a:srgbClr val="0B0C0C"/>
                </a:solidFill>
                <a:latin typeface="Century Gothic Paneuropean"/>
                <a:ea typeface="Century Gothic Paneuropean"/>
                <a:cs typeface="Century Gothic Paneuropean"/>
                <a:sym typeface="Century Gothic Paneuropean"/>
              </a:rPr>
              <a:t>4.	Programas dentro del Plan de Desarrollo y avance en el año 2024</a:t>
            </a:r>
          </a:p>
          <a:p>
            <a:pPr>
              <a:lnSpc>
                <a:spcPts val="4759"/>
              </a:lnSpc>
            </a:pPr>
            <a:r>
              <a:rPr lang="es-MX" sz="4000" dirty="0">
                <a:solidFill>
                  <a:srgbClr val="0B0C0C"/>
                </a:solidFill>
                <a:latin typeface="Century Gothic Paneuropean"/>
                <a:ea typeface="Century Gothic Paneuropean"/>
                <a:cs typeface="Century Gothic Paneuropean"/>
                <a:sym typeface="Century Gothic Paneuropean"/>
              </a:rPr>
              <a:t>5.	Conclusiones y Recomendaciones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94037-F593-276D-9F67-A51E1B1D8EB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178021B-83FC-4854-63FE-DAA871416038}"/>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F2629DB2-F0F8-A822-12BB-1B82D7EC14E1}"/>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2AFC9D83-E769-5C7D-F913-668FFC4AEA44}"/>
              </a:ext>
            </a:extLst>
          </p:cNvPr>
          <p:cNvSpPr/>
          <p:nvPr/>
        </p:nvSpPr>
        <p:spPr>
          <a:xfrm>
            <a:off x="15197469" y="7871589"/>
            <a:ext cx="1444209" cy="2097816"/>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F50C6607-2E47-B0DD-26FB-FE2220BB0BE0}"/>
              </a:ext>
            </a:extLst>
          </p:cNvPr>
          <p:cNvSpPr txBox="1"/>
          <p:nvPr/>
        </p:nvSpPr>
        <p:spPr>
          <a:xfrm>
            <a:off x="2590800" y="4214067"/>
            <a:ext cx="13844746" cy="1505220"/>
          </a:xfrm>
          <a:prstGeom prst="rect">
            <a:avLst/>
          </a:prstGeom>
        </p:spPr>
        <p:txBody>
          <a:bodyPr wrap="square" lIns="0" tIns="0" rIns="0" bIns="0" rtlCol="0" anchor="t">
            <a:spAutoFit/>
          </a:bodyPr>
          <a:lstStyle/>
          <a:p>
            <a:pPr algn="ctr">
              <a:lnSpc>
                <a:spcPts val="12880"/>
              </a:lnSpc>
            </a:pPr>
            <a:r>
              <a:rPr lang="en-US" sz="8000" b="1" dirty="0" err="1">
                <a:solidFill>
                  <a:srgbClr val="BF0411"/>
                </a:solidFill>
                <a:latin typeface="Century Gothic Paneuropean Heavy"/>
                <a:ea typeface="Century Gothic Paneuropean Heavy"/>
                <a:cs typeface="Century Gothic Paneuropean Heavy"/>
                <a:sym typeface="Century Gothic Paneuropean Heavy"/>
              </a:rPr>
              <a:t>Metodología</a:t>
            </a:r>
            <a:r>
              <a:rPr lang="en-US" sz="8000" b="1" dirty="0">
                <a:solidFill>
                  <a:srgbClr val="BF0411"/>
                </a:solidFill>
                <a:latin typeface="Century Gothic Paneuropean Heavy"/>
                <a:ea typeface="Century Gothic Paneuropean Heavy"/>
                <a:cs typeface="Century Gothic Paneuropean Heavy"/>
                <a:sym typeface="Century Gothic Paneuropean Heavy"/>
              </a:rPr>
              <a:t> del </a:t>
            </a:r>
            <a:r>
              <a:rPr lang="en-US" sz="8000" b="1" dirty="0" err="1">
                <a:solidFill>
                  <a:srgbClr val="BF0411"/>
                </a:solidFill>
                <a:latin typeface="Century Gothic Paneuropean Heavy"/>
                <a:ea typeface="Century Gothic Paneuropean Heavy"/>
                <a:cs typeface="Century Gothic Paneuropean Heavy"/>
                <a:sym typeface="Century Gothic Paneuropean Heavy"/>
              </a:rPr>
              <a:t>informe</a:t>
            </a:r>
            <a:endParaRPr lang="en-US" sz="8000" b="1" dirty="0">
              <a:solidFill>
                <a:srgbClr val="BF0411"/>
              </a:solidFill>
              <a:latin typeface="Century Gothic Paneuropean Heavy"/>
              <a:ea typeface="Century Gothic Paneuropean Heavy"/>
              <a:cs typeface="Century Gothic Paneuropean Heavy"/>
              <a:sym typeface="Century Gothic Paneuropean Heavy"/>
            </a:endParaRPr>
          </a:p>
        </p:txBody>
      </p:sp>
    </p:spTree>
    <p:extLst>
      <p:ext uri="{BB962C8B-B14F-4D97-AF65-F5344CB8AC3E}">
        <p14:creationId xmlns:p14="http://schemas.microsoft.com/office/powerpoint/2010/main" val="424691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AC919-1A26-9935-7E30-BD1FDED782A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D4BDE8-76E4-6423-1BEC-DE7F901673C1}"/>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73DA9A5C-2A7E-E9D6-87C7-378E9D06489A}"/>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2535821F-0211-043B-1310-2FAA7629B116}"/>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E7E04362-5E8A-F15E-B7D2-F81514A7C6CE}"/>
              </a:ext>
            </a:extLst>
          </p:cNvPr>
          <p:cNvSpPr txBox="1"/>
          <p:nvPr/>
        </p:nvSpPr>
        <p:spPr>
          <a:xfrm>
            <a:off x="0" y="242004"/>
            <a:ext cx="13844746" cy="1439112"/>
          </a:xfrm>
          <a:prstGeom prst="rect">
            <a:avLst/>
          </a:prstGeom>
        </p:spPr>
        <p:txBody>
          <a:bodyPr wrap="square" lIns="0" tIns="0" rIns="0" bIns="0" rtlCol="0" anchor="t">
            <a:spAutoFit/>
          </a:bodyPr>
          <a:lstStyle/>
          <a:p>
            <a:pPr algn="ctr">
              <a:lnSpc>
                <a:spcPts val="12880"/>
              </a:lnSpc>
            </a:pPr>
            <a:r>
              <a:rPr lang="en-US" sz="6000" b="1" dirty="0">
                <a:solidFill>
                  <a:srgbClr val="BF0411"/>
                </a:solidFill>
                <a:latin typeface="Century Gothic Paneuropean Heavy"/>
                <a:ea typeface="Century Gothic Paneuropean Heavy"/>
                <a:cs typeface="Century Gothic Paneuropean Heavy"/>
                <a:sym typeface="Century Gothic Paneuropean Heavy"/>
              </a:rPr>
              <a:t>1.Metodología del </a:t>
            </a:r>
            <a:r>
              <a:rPr lang="en-US" sz="6000" b="1" dirty="0" err="1">
                <a:solidFill>
                  <a:srgbClr val="BF0411"/>
                </a:solidFill>
                <a:latin typeface="Century Gothic Paneuropean Heavy"/>
                <a:ea typeface="Century Gothic Paneuropean Heavy"/>
                <a:cs typeface="Century Gothic Paneuropean Heavy"/>
                <a:sym typeface="Century Gothic Paneuropean Heavy"/>
              </a:rPr>
              <a:t>informe</a:t>
            </a:r>
            <a:endParaRPr lang="en-US" sz="60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EFFA88DE-66DF-F8BB-6C4D-38F4FEC34EA7}"/>
              </a:ext>
            </a:extLst>
          </p:cNvPr>
          <p:cNvSpPr txBox="1"/>
          <p:nvPr/>
        </p:nvSpPr>
        <p:spPr>
          <a:xfrm>
            <a:off x="663676" y="1853152"/>
            <a:ext cx="17014723" cy="6107441"/>
          </a:xfrm>
          <a:prstGeom prst="rect">
            <a:avLst/>
          </a:prstGeom>
        </p:spPr>
        <p:txBody>
          <a:bodyPr wrap="square" lIns="0" tIns="0" rIns="0" bIns="0" rtlCol="0" anchor="t">
            <a:spAutoFit/>
          </a:bodyPr>
          <a:lstStyle/>
          <a:p>
            <a:pPr>
              <a:lnSpc>
                <a:spcPts val="4759"/>
              </a:lnSpc>
            </a:pPr>
            <a:r>
              <a:rPr lang="es-MX" sz="3200" dirty="0">
                <a:solidFill>
                  <a:srgbClr val="0B0C0C"/>
                </a:solidFill>
                <a:latin typeface="Century Gothic Paneuropean"/>
                <a:ea typeface="Century Gothic Paneuropean"/>
                <a:cs typeface="Century Gothic Paneuropean"/>
                <a:sym typeface="Century Gothic Paneuropean"/>
              </a:rPr>
              <a:t>El presente informe tiene como objetivo general:</a:t>
            </a:r>
          </a:p>
          <a:p>
            <a:pPr>
              <a:lnSpc>
                <a:spcPts val="4759"/>
              </a:lnSpc>
            </a:pPr>
            <a:r>
              <a:rPr lang="es-MX" sz="3200" dirty="0">
                <a:solidFill>
                  <a:srgbClr val="0B0C0C"/>
                </a:solidFill>
                <a:latin typeface="Century Gothic Paneuropean"/>
                <a:ea typeface="Century Gothic Paneuropean"/>
                <a:cs typeface="Century Gothic Paneuropean"/>
                <a:sym typeface="Century Gothic Paneuropean"/>
              </a:rPr>
              <a:t> </a:t>
            </a:r>
          </a:p>
          <a:p>
            <a:pPr algn="ctr">
              <a:lnSpc>
                <a:spcPts val="4759"/>
              </a:lnSpc>
            </a:pPr>
            <a:r>
              <a:rPr lang="es-MX" sz="3200" b="1"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Analizar la adquisición de bienes y servicios de </a:t>
            </a:r>
            <a:r>
              <a:rPr lang="es-MX" sz="3200" b="1" u="sng"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Distriseguridad</a:t>
            </a:r>
            <a:r>
              <a:rPr lang="es-MX" sz="3200" b="1"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y del Caribe a través de la contratación pública en el año 2024</a:t>
            </a:r>
            <a:r>
              <a:rPr lang="es-MX" sz="3200" dirty="0">
                <a:solidFill>
                  <a:srgbClr val="0B0C0C"/>
                </a:solidFill>
                <a:latin typeface="Century Gothic Paneuropean"/>
                <a:ea typeface="Century Gothic Paneuropean"/>
                <a:cs typeface="Century Gothic Paneuropean"/>
                <a:sym typeface="Century Gothic Paneuropean"/>
              </a:rPr>
              <a:t>.</a:t>
            </a:r>
          </a:p>
          <a:p>
            <a:pPr>
              <a:lnSpc>
                <a:spcPts val="4759"/>
              </a:lnSpc>
            </a:pPr>
            <a:endParaRPr lang="es-MX" sz="32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a:p>
            <a:pPr algn="just">
              <a:lnSpc>
                <a:spcPts val="4759"/>
              </a:lnSpc>
            </a:pPr>
            <a:r>
              <a:rPr lang="es-MX" sz="32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Método de investigación: </a:t>
            </a:r>
            <a:r>
              <a:rPr lang="es-MX" sz="3200" dirty="0">
                <a:solidFill>
                  <a:srgbClr val="0B0C0C"/>
                </a:solidFill>
                <a:latin typeface="Century Gothic Paneuropean"/>
                <a:ea typeface="Century Gothic Paneuropean"/>
                <a:cs typeface="Century Gothic Paneuropean"/>
                <a:sym typeface="Century Gothic Paneuropean"/>
              </a:rPr>
              <a:t>Cuantitativa de tipo descriptivo. </a:t>
            </a:r>
          </a:p>
          <a:p>
            <a:pPr algn="just">
              <a:lnSpc>
                <a:spcPts val="4759"/>
              </a:lnSpc>
            </a:pPr>
            <a:r>
              <a:rPr lang="es-MX" sz="32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Fuente de información: </a:t>
            </a:r>
            <a:r>
              <a:rPr lang="es-MX" sz="3200" dirty="0">
                <a:solidFill>
                  <a:srgbClr val="0B0C0C"/>
                </a:solidFill>
                <a:latin typeface="Century Gothic Paneuropean"/>
                <a:ea typeface="Century Gothic Paneuropean"/>
                <a:cs typeface="Century Gothic Paneuropean"/>
                <a:sym typeface="Century Gothic Paneuropean"/>
              </a:rPr>
              <a:t>Sistema Electrónico de Contratación Pública-SECOP II. </a:t>
            </a:r>
          </a:p>
          <a:p>
            <a:pPr algn="just">
              <a:lnSpc>
                <a:spcPts val="4759"/>
              </a:lnSpc>
            </a:pPr>
            <a:r>
              <a:rPr lang="es-MX" sz="32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Periodo de estudio: </a:t>
            </a:r>
            <a:r>
              <a:rPr lang="es-MX" sz="3200" dirty="0">
                <a:solidFill>
                  <a:srgbClr val="0B0C0C"/>
                </a:solidFill>
                <a:latin typeface="Century Gothic Paneuropean"/>
                <a:ea typeface="Century Gothic Paneuropean"/>
                <a:cs typeface="Century Gothic Paneuropean"/>
                <a:sym typeface="Century Gothic Paneuropean"/>
              </a:rPr>
              <a:t>1 de enero al 31 de diciembre de 2024. </a:t>
            </a:r>
          </a:p>
          <a:p>
            <a:pPr algn="just">
              <a:lnSpc>
                <a:spcPts val="4759"/>
              </a:lnSpc>
            </a:pPr>
            <a:r>
              <a:rPr lang="es-MX" sz="32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Fecha de corte: </a:t>
            </a:r>
            <a:r>
              <a:rPr lang="es-MX" sz="3200" dirty="0">
                <a:solidFill>
                  <a:srgbClr val="0B0C0C"/>
                </a:solidFill>
                <a:latin typeface="Century Gothic Paneuropean"/>
                <a:ea typeface="Century Gothic Paneuropean"/>
                <a:cs typeface="Century Gothic Paneuropean"/>
                <a:sym typeface="Century Gothic Paneuropean"/>
              </a:rPr>
              <a:t>20 de mayo de 2025. </a:t>
            </a:r>
          </a:p>
          <a:p>
            <a:pPr>
              <a:lnSpc>
                <a:spcPts val="4759"/>
              </a:lnSpc>
            </a:pPr>
            <a:endParaRPr lang="es-MX" sz="3200" dirty="0">
              <a:solidFill>
                <a:srgbClr val="0B0C0C"/>
              </a:solidFill>
              <a:latin typeface="Century Gothic Paneuropean"/>
              <a:ea typeface="Century Gothic Paneuropean"/>
              <a:cs typeface="Century Gothic Paneuropean"/>
              <a:sym typeface="Century Gothic Paneuropean"/>
            </a:endParaRPr>
          </a:p>
        </p:txBody>
      </p:sp>
    </p:spTree>
    <p:extLst>
      <p:ext uri="{BB962C8B-B14F-4D97-AF65-F5344CB8AC3E}">
        <p14:creationId xmlns:p14="http://schemas.microsoft.com/office/powerpoint/2010/main" val="306308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52FC2-4692-1129-AA43-561127AE64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6DD9006-CE85-D651-74DC-49E0C22A339B}"/>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94667318-04FA-213C-2C0D-080207931B9C}"/>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7CB042C0-C5AD-F5D8-4693-AA4A896879DB}"/>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88FFC094-052B-8FC3-2613-72968751D807}"/>
              </a:ext>
            </a:extLst>
          </p:cNvPr>
          <p:cNvSpPr txBox="1"/>
          <p:nvPr/>
        </p:nvSpPr>
        <p:spPr>
          <a:xfrm>
            <a:off x="0" y="242004"/>
            <a:ext cx="13844746" cy="1439112"/>
          </a:xfrm>
          <a:prstGeom prst="rect">
            <a:avLst/>
          </a:prstGeom>
        </p:spPr>
        <p:txBody>
          <a:bodyPr wrap="square" lIns="0" tIns="0" rIns="0" bIns="0" rtlCol="0" anchor="t">
            <a:spAutoFit/>
          </a:bodyPr>
          <a:lstStyle/>
          <a:p>
            <a:pPr algn="ctr">
              <a:lnSpc>
                <a:spcPts val="12880"/>
              </a:lnSpc>
            </a:pPr>
            <a:r>
              <a:rPr lang="en-US" sz="6000" b="1" dirty="0">
                <a:solidFill>
                  <a:srgbClr val="BF0411"/>
                </a:solidFill>
                <a:latin typeface="Century Gothic Paneuropean Heavy"/>
                <a:ea typeface="Century Gothic Paneuropean Heavy"/>
                <a:cs typeface="Century Gothic Paneuropean Heavy"/>
                <a:sym typeface="Century Gothic Paneuropean Heavy"/>
              </a:rPr>
              <a:t>1.Metodología del </a:t>
            </a:r>
            <a:r>
              <a:rPr lang="en-US" sz="6000" b="1" dirty="0" err="1">
                <a:solidFill>
                  <a:srgbClr val="BF0411"/>
                </a:solidFill>
                <a:latin typeface="Century Gothic Paneuropean Heavy"/>
                <a:ea typeface="Century Gothic Paneuropean Heavy"/>
                <a:cs typeface="Century Gothic Paneuropean Heavy"/>
                <a:sym typeface="Century Gothic Paneuropean Heavy"/>
              </a:rPr>
              <a:t>informe</a:t>
            </a:r>
            <a:endParaRPr lang="en-US" sz="60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64E55DEA-4197-5036-75D9-CECD8AEDD29A}"/>
              </a:ext>
            </a:extLst>
          </p:cNvPr>
          <p:cNvSpPr txBox="1"/>
          <p:nvPr/>
        </p:nvSpPr>
        <p:spPr>
          <a:xfrm>
            <a:off x="838200" y="2697062"/>
            <a:ext cx="17014723" cy="4260782"/>
          </a:xfrm>
          <a:prstGeom prst="rect">
            <a:avLst/>
          </a:prstGeom>
        </p:spPr>
        <p:txBody>
          <a:bodyPr wrap="square" lIns="0" tIns="0" rIns="0" bIns="0" rtlCol="0" anchor="t">
            <a:spAutoFit/>
          </a:bodyPr>
          <a:lstStyle/>
          <a:p>
            <a:pPr algn="just">
              <a:lnSpc>
                <a:spcPts val="4759"/>
              </a:lnSpc>
            </a:pPr>
            <a:r>
              <a:rPr lang="es-MX" sz="32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Proceso de análisis: </a:t>
            </a:r>
          </a:p>
          <a:p>
            <a:pPr algn="just">
              <a:lnSpc>
                <a:spcPts val="4759"/>
              </a:lnSpc>
            </a:pPr>
            <a:endParaRPr lang="es-MX" sz="32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a:p>
            <a:pPr marL="514350" indent="-514350" algn="just">
              <a:lnSpc>
                <a:spcPts val="4759"/>
              </a:lnSpc>
              <a:buAutoNum type="arabicParenR"/>
            </a:pPr>
            <a:r>
              <a:rPr lang="es-MX" sz="3200" dirty="0">
                <a:solidFill>
                  <a:srgbClr val="0B0C0C"/>
                </a:solidFill>
                <a:latin typeface="Century Gothic Paneuropean"/>
                <a:ea typeface="Century Gothic Paneuropean"/>
                <a:cs typeface="Century Gothic Paneuropean"/>
                <a:sym typeface="Century Gothic Paneuropean"/>
              </a:rPr>
              <a:t>Descargar las bases de datos </a:t>
            </a:r>
          </a:p>
          <a:p>
            <a:pPr marL="514350" indent="-514350" algn="just">
              <a:lnSpc>
                <a:spcPts val="4759"/>
              </a:lnSpc>
              <a:buAutoNum type="arabicParenR"/>
            </a:pPr>
            <a:r>
              <a:rPr lang="es-MX" sz="3200" dirty="0">
                <a:solidFill>
                  <a:srgbClr val="0B0C0C"/>
                </a:solidFill>
                <a:latin typeface="Century Gothic Paneuropean"/>
                <a:ea typeface="Century Gothic Paneuropean"/>
                <a:cs typeface="Century Gothic Paneuropean"/>
                <a:sym typeface="Century Gothic Paneuropean"/>
              </a:rPr>
              <a:t>Depuración y clasificación los contratos por objeto contractual y modalidad.</a:t>
            </a:r>
          </a:p>
          <a:p>
            <a:pPr marL="514350" indent="-514350" algn="just">
              <a:lnSpc>
                <a:spcPts val="4759"/>
              </a:lnSpc>
              <a:buAutoNum type="arabicParenR"/>
            </a:pPr>
            <a:r>
              <a:rPr lang="es-MX" sz="3200" dirty="0">
                <a:solidFill>
                  <a:srgbClr val="0B0C0C"/>
                </a:solidFill>
                <a:latin typeface="Century Gothic Paneuropean"/>
                <a:ea typeface="Century Gothic Paneuropean"/>
                <a:cs typeface="Century Gothic Paneuropean"/>
                <a:sym typeface="Century Gothic Paneuropean"/>
              </a:rPr>
              <a:t>Consolidación de la información</a:t>
            </a:r>
          </a:p>
          <a:p>
            <a:pPr marL="514350" indent="-514350" algn="just">
              <a:lnSpc>
                <a:spcPts val="4759"/>
              </a:lnSpc>
              <a:buAutoNum type="arabicParenR"/>
            </a:pPr>
            <a:r>
              <a:rPr lang="es-MX" sz="3200" dirty="0">
                <a:solidFill>
                  <a:srgbClr val="0B0C0C"/>
                </a:solidFill>
                <a:latin typeface="Century Gothic Paneuropean"/>
                <a:ea typeface="Century Gothic Paneuropean"/>
                <a:cs typeface="Century Gothic Paneuropean"/>
                <a:sym typeface="Century Gothic Paneuropean"/>
              </a:rPr>
              <a:t>Análisis </a:t>
            </a:r>
          </a:p>
          <a:p>
            <a:pPr marL="514350" indent="-514350" algn="just">
              <a:lnSpc>
                <a:spcPts val="4759"/>
              </a:lnSpc>
              <a:buAutoNum type="arabicParenR"/>
            </a:pPr>
            <a:r>
              <a:rPr lang="es-MX" sz="3200" dirty="0">
                <a:solidFill>
                  <a:srgbClr val="0B0C0C"/>
                </a:solidFill>
                <a:latin typeface="Century Gothic Paneuropean"/>
                <a:ea typeface="Century Gothic Paneuropean"/>
                <a:cs typeface="Century Gothic Paneuropean"/>
                <a:sym typeface="Century Gothic Paneuropean"/>
              </a:rPr>
              <a:t>Conclusiones y Recomendaciones</a:t>
            </a:r>
          </a:p>
        </p:txBody>
      </p:sp>
    </p:spTree>
    <p:extLst>
      <p:ext uri="{BB962C8B-B14F-4D97-AF65-F5344CB8AC3E}">
        <p14:creationId xmlns:p14="http://schemas.microsoft.com/office/powerpoint/2010/main" val="3228997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E6A9D-6069-27EF-77F5-B775ED3AC2E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EAAD15-0986-6AF4-529C-30FA1ACD6024}"/>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FDF5D2B9-2C9D-6173-74F2-63F06C96075D}"/>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76029D9D-5105-B533-0D30-84E51B9E2495}"/>
              </a:ext>
            </a:extLst>
          </p:cNvPr>
          <p:cNvSpPr/>
          <p:nvPr/>
        </p:nvSpPr>
        <p:spPr>
          <a:xfrm>
            <a:off x="15197469" y="7871589"/>
            <a:ext cx="1444209" cy="2097816"/>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FDE41A3D-F7AA-636C-868B-A2B9209E54EF}"/>
              </a:ext>
            </a:extLst>
          </p:cNvPr>
          <p:cNvSpPr txBox="1"/>
          <p:nvPr/>
        </p:nvSpPr>
        <p:spPr>
          <a:xfrm>
            <a:off x="2064995" y="4172280"/>
            <a:ext cx="13844746" cy="1505220"/>
          </a:xfrm>
          <a:prstGeom prst="rect">
            <a:avLst/>
          </a:prstGeom>
        </p:spPr>
        <p:txBody>
          <a:bodyPr wrap="square" lIns="0" tIns="0" rIns="0" bIns="0" rtlCol="0" anchor="t">
            <a:spAutoFit/>
          </a:bodyPr>
          <a:lstStyle/>
          <a:p>
            <a:pPr algn="ctr">
              <a:lnSpc>
                <a:spcPts val="12880"/>
              </a:lnSpc>
            </a:pPr>
            <a:r>
              <a:rPr lang="es-MX" sz="8000" b="1" dirty="0">
                <a:solidFill>
                  <a:srgbClr val="BF0411"/>
                </a:solidFill>
                <a:latin typeface="Century Gothic Paneuropean Heavy"/>
                <a:ea typeface="Century Gothic Paneuropean Heavy"/>
                <a:cs typeface="Century Gothic Paneuropean Heavy"/>
                <a:sym typeface="Century Gothic Paneuropean Heavy"/>
              </a:rPr>
              <a:t>¿Qué es </a:t>
            </a:r>
            <a:r>
              <a:rPr lang="es-MX" sz="8000" b="1" dirty="0" err="1">
                <a:solidFill>
                  <a:srgbClr val="BF0411"/>
                </a:solidFill>
                <a:latin typeface="Century Gothic Paneuropean Heavy"/>
                <a:ea typeface="Century Gothic Paneuropean Heavy"/>
                <a:cs typeface="Century Gothic Paneuropean Heavy"/>
                <a:sym typeface="Century Gothic Paneuropean Heavy"/>
              </a:rPr>
              <a:t>Distriseguridad</a:t>
            </a:r>
            <a:r>
              <a:rPr lang="es-MX" sz="8000" b="1" dirty="0">
                <a:solidFill>
                  <a:srgbClr val="BF0411"/>
                </a:solidFill>
                <a:latin typeface="Century Gothic Paneuropean Heavy"/>
                <a:ea typeface="Century Gothic Paneuropean Heavy"/>
                <a:cs typeface="Century Gothic Paneuropean Heavy"/>
                <a:sym typeface="Century Gothic Paneuropean Heavy"/>
              </a:rPr>
              <a:t>?</a:t>
            </a:r>
            <a:endParaRPr lang="en-US" sz="8000" b="1" dirty="0">
              <a:solidFill>
                <a:srgbClr val="BF0411"/>
              </a:solidFill>
              <a:latin typeface="Century Gothic Paneuropean Heavy"/>
              <a:ea typeface="Century Gothic Paneuropean Heavy"/>
              <a:cs typeface="Century Gothic Paneuropean Heavy"/>
              <a:sym typeface="Century Gothic Paneuropean Heavy"/>
            </a:endParaRPr>
          </a:p>
        </p:txBody>
      </p:sp>
    </p:spTree>
    <p:extLst>
      <p:ext uri="{BB962C8B-B14F-4D97-AF65-F5344CB8AC3E}">
        <p14:creationId xmlns:p14="http://schemas.microsoft.com/office/powerpoint/2010/main" val="2134543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5CBFB-1344-7023-1DDB-3F838124850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8D2898-FF5F-0C37-FED1-D492A7165675}"/>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4EDE2F87-9CA5-5DBE-BC7B-E55383C1F709}"/>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2995E085-752F-9639-A9FD-A47AE02517F1}"/>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B8D451D0-7180-3609-BA77-E111A1BE0644}"/>
              </a:ext>
            </a:extLst>
          </p:cNvPr>
          <p:cNvSpPr txBox="1"/>
          <p:nvPr/>
        </p:nvSpPr>
        <p:spPr>
          <a:xfrm>
            <a:off x="-381000" y="791485"/>
            <a:ext cx="15468600" cy="830997"/>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2.¿Qué es </a:t>
            </a:r>
            <a:r>
              <a:rPr lang="en-US" sz="5400" b="1" dirty="0" err="1">
                <a:solidFill>
                  <a:srgbClr val="BF0411"/>
                </a:solidFill>
                <a:latin typeface="Century Gothic Paneuropean Heavy"/>
                <a:ea typeface="Century Gothic Paneuropean Heavy"/>
                <a:cs typeface="Century Gothic Paneuropean Heavy"/>
                <a:sym typeface="Century Gothic Paneuropean Heavy"/>
              </a:rPr>
              <a:t>Distriseguridad</a:t>
            </a:r>
            <a:r>
              <a:rPr lang="en-US" sz="5400" b="1" dirty="0">
                <a:solidFill>
                  <a:srgbClr val="BF0411"/>
                </a:solidFill>
                <a:latin typeface="Century Gothic Paneuropean Heavy"/>
                <a:ea typeface="Century Gothic Paneuropean Heavy"/>
                <a:cs typeface="Century Gothic Paneuropean Heavy"/>
                <a:sym typeface="Century Gothic Paneuropean Heavy"/>
              </a:rPr>
              <a:t>?</a:t>
            </a:r>
          </a:p>
        </p:txBody>
      </p:sp>
      <p:sp>
        <p:nvSpPr>
          <p:cNvPr id="6" name="TextBox 6">
            <a:extLst>
              <a:ext uri="{FF2B5EF4-FFF2-40B4-BE49-F238E27FC236}">
                <a16:creationId xmlns:a16="http://schemas.microsoft.com/office/drawing/2014/main" id="{2D6CA9A7-D099-B196-60C5-AC225D2E916F}"/>
              </a:ext>
            </a:extLst>
          </p:cNvPr>
          <p:cNvSpPr txBox="1"/>
          <p:nvPr/>
        </p:nvSpPr>
        <p:spPr>
          <a:xfrm>
            <a:off x="684004" y="1858692"/>
            <a:ext cx="15468600" cy="6709786"/>
          </a:xfrm>
          <a:prstGeom prst="rect">
            <a:avLst/>
          </a:prstGeom>
        </p:spPr>
        <p:txBody>
          <a:bodyPr wrap="square" lIns="0" tIns="0" rIns="0" bIns="0" rtlCol="0" anchor="t">
            <a:spAutoFit/>
          </a:bodyPr>
          <a:lstStyle/>
          <a:p>
            <a:pPr algn="just">
              <a:lnSpc>
                <a:spcPts val="4759"/>
              </a:lnSpc>
            </a:pPr>
            <a:r>
              <a:rPr lang="es-MX" sz="2800" b="1" dirty="0" err="1">
                <a:solidFill>
                  <a:srgbClr val="0B0C0C"/>
                </a:solidFill>
                <a:latin typeface="Century Gothic Paneuropean"/>
                <a:ea typeface="Century Gothic Paneuropean"/>
                <a:cs typeface="Century Gothic Paneuropean"/>
                <a:sym typeface="Century Gothic Paneuropean"/>
              </a:rPr>
              <a:t>Distriseguridad</a:t>
            </a:r>
            <a:r>
              <a:rPr lang="es-MX" sz="2800" b="1" dirty="0">
                <a:solidFill>
                  <a:srgbClr val="0B0C0C"/>
                </a:solidFill>
                <a:latin typeface="Century Gothic Paneuropean"/>
                <a:ea typeface="Century Gothic Paneuropean"/>
                <a:cs typeface="Century Gothic Paneuropean"/>
                <a:sym typeface="Century Gothic Paneuropean"/>
              </a:rPr>
              <a:t> </a:t>
            </a:r>
            <a:r>
              <a:rPr lang="es-MX" sz="2800" dirty="0">
                <a:solidFill>
                  <a:srgbClr val="0B0C0C"/>
                </a:solidFill>
                <a:latin typeface="Century Gothic Paneuropean"/>
                <a:ea typeface="Century Gothic Paneuropean"/>
                <a:cs typeface="Century Gothic Paneuropean"/>
                <a:sym typeface="Century Gothic Paneuropean"/>
              </a:rPr>
              <a:t>es una entidad descentralizada con autonomía administrativa del Distrito de Cartagena que fue autorizado para su creación por el Acuerdo Distrital 028 de 2002 en su artículo 2. Los objetivos de la entidad son los siguientes:</a:t>
            </a:r>
          </a:p>
          <a:p>
            <a:pPr marL="457200" indent="-457200" algn="just">
              <a:lnSpc>
                <a:spcPts val="4759"/>
              </a:lnSpc>
              <a:buFont typeface="Arial" panose="020B0604020202020204" pitchFamily="34" charset="0"/>
              <a:buChar char="•"/>
            </a:pPr>
            <a:r>
              <a:rPr lang="es-MX" sz="2800" dirty="0">
                <a:solidFill>
                  <a:srgbClr val="0B0C0C"/>
                </a:solidFill>
                <a:latin typeface="Century Gothic Paneuropean"/>
                <a:ea typeface="Century Gothic Paneuropean"/>
                <a:cs typeface="Century Gothic Paneuropean"/>
                <a:sym typeface="Century Gothic Paneuropean"/>
              </a:rPr>
              <a:t>El aprovechamiento de los proyectos tecnológicos aplicados al servicio de la vigilancia y seguridad.</a:t>
            </a:r>
          </a:p>
          <a:p>
            <a:pPr marL="457200" indent="-457200" algn="just">
              <a:lnSpc>
                <a:spcPts val="4759"/>
              </a:lnSpc>
              <a:buFont typeface="Arial" panose="020B0604020202020204" pitchFamily="34" charset="0"/>
              <a:buChar char="•"/>
            </a:pPr>
            <a:r>
              <a:rPr lang="es-MX" sz="2800" dirty="0">
                <a:solidFill>
                  <a:srgbClr val="0B0C0C"/>
                </a:solidFill>
                <a:latin typeface="Century Gothic Paneuropean"/>
                <a:ea typeface="Century Gothic Paneuropean"/>
                <a:cs typeface="Century Gothic Paneuropean"/>
                <a:sym typeface="Century Gothic Paneuropean"/>
              </a:rPr>
              <a:t>La consecución, aplicación y control de los bienes y servicios destinados al apoyo integral de los organismos de seguridad y la fuerza pública que opera en el Distrito Turístico y Cultural de Cartagena de Indias.</a:t>
            </a:r>
          </a:p>
          <a:p>
            <a:pPr marL="457200" indent="-457200" algn="just">
              <a:lnSpc>
                <a:spcPts val="4759"/>
              </a:lnSpc>
              <a:buFont typeface="Arial" panose="020B0604020202020204" pitchFamily="34" charset="0"/>
              <a:buChar char="•"/>
            </a:pPr>
            <a:r>
              <a:rPr lang="es-MX" sz="2800" dirty="0">
                <a:solidFill>
                  <a:srgbClr val="0B0C0C"/>
                </a:solidFill>
                <a:latin typeface="Century Gothic Paneuropean"/>
                <a:ea typeface="Century Gothic Paneuropean"/>
                <a:cs typeface="Century Gothic Paneuropean"/>
                <a:sym typeface="Century Gothic Paneuropean"/>
              </a:rPr>
              <a:t>La participación en planes, programas y proyectos que sean diseñados por tales organismos y por la Alcaldía Distrital para la prestación eficiente de los servicios que garantizan la seguridad integral y fomenten la convivencia pacífica en el Distrito.</a:t>
            </a:r>
          </a:p>
        </p:txBody>
      </p:sp>
    </p:spTree>
    <p:extLst>
      <p:ext uri="{BB962C8B-B14F-4D97-AF65-F5344CB8AC3E}">
        <p14:creationId xmlns:p14="http://schemas.microsoft.com/office/powerpoint/2010/main" val="1680769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27620-A07E-AFB9-3177-FC816D3DE44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24D97D0-8378-121A-72E3-1C73B6C14B14}"/>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B775B91C-C6A4-FE77-C431-AB1E8B58E865}"/>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E04B3FDD-10E5-23AF-7D95-3DF28EE60C21}"/>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113351FC-9930-093F-C29C-FDAB0FCF180C}"/>
              </a:ext>
            </a:extLst>
          </p:cNvPr>
          <p:cNvSpPr txBox="1"/>
          <p:nvPr/>
        </p:nvSpPr>
        <p:spPr>
          <a:xfrm>
            <a:off x="-914401" y="588853"/>
            <a:ext cx="15468601" cy="830997"/>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2. ¿</a:t>
            </a:r>
            <a:r>
              <a:rPr lang="en-US" sz="5400" b="1" dirty="0" err="1">
                <a:solidFill>
                  <a:srgbClr val="BF0411"/>
                </a:solidFill>
                <a:latin typeface="Century Gothic Paneuropean Heavy"/>
                <a:ea typeface="Century Gothic Paneuropean Heavy"/>
                <a:cs typeface="Century Gothic Paneuropean Heavy"/>
                <a:sym typeface="Century Gothic Paneuropean Heavy"/>
              </a:rPr>
              <a:t>Qué</a:t>
            </a:r>
            <a:r>
              <a:rPr lang="en-US" sz="5400" b="1" dirty="0">
                <a:solidFill>
                  <a:srgbClr val="BF0411"/>
                </a:solidFill>
                <a:latin typeface="Century Gothic Paneuropean Heavy"/>
                <a:ea typeface="Century Gothic Paneuropean Heavy"/>
                <a:cs typeface="Century Gothic Paneuropean Heavy"/>
                <a:sym typeface="Century Gothic Paneuropean Heavy"/>
              </a:rPr>
              <a:t> es </a:t>
            </a:r>
            <a:r>
              <a:rPr lang="en-US" sz="5400" b="1" dirty="0" err="1">
                <a:solidFill>
                  <a:srgbClr val="BF0411"/>
                </a:solidFill>
                <a:latin typeface="Century Gothic Paneuropean Heavy"/>
                <a:ea typeface="Century Gothic Paneuropean Heavy"/>
                <a:cs typeface="Century Gothic Paneuropean Heavy"/>
                <a:sym typeface="Century Gothic Paneuropean Heavy"/>
              </a:rPr>
              <a:t>Distriseguridad</a:t>
            </a:r>
            <a:r>
              <a:rPr lang="en-US" sz="5400" b="1" dirty="0">
                <a:solidFill>
                  <a:srgbClr val="BF0411"/>
                </a:solidFill>
                <a:latin typeface="Century Gothic Paneuropean Heavy"/>
                <a:ea typeface="Century Gothic Paneuropean Heavy"/>
                <a:cs typeface="Century Gothic Paneuropean Heavy"/>
                <a:sym typeface="Century Gothic Paneuropean Heavy"/>
              </a:rPr>
              <a:t>?</a:t>
            </a:r>
          </a:p>
        </p:txBody>
      </p:sp>
      <p:sp>
        <p:nvSpPr>
          <p:cNvPr id="6" name="TextBox 6">
            <a:extLst>
              <a:ext uri="{FF2B5EF4-FFF2-40B4-BE49-F238E27FC236}">
                <a16:creationId xmlns:a16="http://schemas.microsoft.com/office/drawing/2014/main" id="{36ABDBC9-D51E-25C3-3949-957151197B88}"/>
              </a:ext>
            </a:extLst>
          </p:cNvPr>
          <p:cNvSpPr txBox="1"/>
          <p:nvPr/>
        </p:nvSpPr>
        <p:spPr>
          <a:xfrm>
            <a:off x="5410200" y="1640008"/>
            <a:ext cx="17297400" cy="3029676"/>
          </a:xfrm>
          <a:prstGeom prst="rect">
            <a:avLst/>
          </a:prstGeom>
        </p:spPr>
        <p:txBody>
          <a:bodyPr wrap="square" lIns="0" tIns="0" rIns="0" bIns="0" rtlCol="0" anchor="t">
            <a:spAutoFit/>
          </a:bodyPr>
          <a:lstStyle/>
          <a:p>
            <a:pPr algn="just">
              <a:lnSpc>
                <a:spcPts val="4759"/>
              </a:lnSpc>
            </a:pPr>
            <a:r>
              <a:rPr lang="es-MX" sz="3200" b="1" dirty="0">
                <a:solidFill>
                  <a:srgbClr val="0B0C0C"/>
                </a:solidFill>
                <a:latin typeface="Century Gothic Paneuropean"/>
                <a:ea typeface="Century Gothic Paneuropean"/>
                <a:cs typeface="Century Gothic Paneuropean"/>
                <a:sym typeface="Century Gothic Paneuropean"/>
              </a:rPr>
              <a:t>Estructura organizacional</a:t>
            </a:r>
          </a:p>
          <a:p>
            <a:pPr algn="just">
              <a:lnSpc>
                <a:spcPts val="4759"/>
              </a:lnSpc>
            </a:pPr>
            <a:endParaRPr lang="es-MX" sz="32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endParaRPr lang="es-MX" sz="32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endParaRPr lang="es-MX" sz="32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r>
              <a:rPr lang="es-MX" sz="3200" b="1" dirty="0">
                <a:solidFill>
                  <a:srgbClr val="0B0C0C"/>
                </a:solidFill>
                <a:latin typeface="Century Gothic Paneuropean"/>
                <a:ea typeface="Century Gothic Paneuropean"/>
                <a:cs typeface="Century Gothic Paneuropean"/>
                <a:sym typeface="Century Gothic Paneuropean"/>
              </a:rPr>
              <a:t> </a:t>
            </a:r>
          </a:p>
        </p:txBody>
      </p:sp>
      <p:sp>
        <p:nvSpPr>
          <p:cNvPr id="11" name="TextBox 6">
            <a:extLst>
              <a:ext uri="{FF2B5EF4-FFF2-40B4-BE49-F238E27FC236}">
                <a16:creationId xmlns:a16="http://schemas.microsoft.com/office/drawing/2014/main" id="{6173F53D-C63F-7734-3BEA-D37A4D355021}"/>
              </a:ext>
            </a:extLst>
          </p:cNvPr>
          <p:cNvSpPr txBox="1"/>
          <p:nvPr/>
        </p:nvSpPr>
        <p:spPr>
          <a:xfrm>
            <a:off x="3257569" y="8186375"/>
            <a:ext cx="17297400" cy="3618811"/>
          </a:xfrm>
          <a:prstGeom prst="rect">
            <a:avLst/>
          </a:prstGeom>
        </p:spPr>
        <p:txBody>
          <a:bodyPr wrap="square" lIns="0" tIns="0" rIns="0" bIns="0" rtlCol="0" anchor="t">
            <a:spAutoFit/>
          </a:bodyPr>
          <a:lstStyle/>
          <a:p>
            <a:pPr algn="just">
              <a:lnSpc>
                <a:spcPts val="4759"/>
              </a:lnSpc>
            </a:pPr>
            <a:r>
              <a:rPr lang="es-MX" sz="2400" b="1" dirty="0">
                <a:solidFill>
                  <a:srgbClr val="0B0C0C"/>
                </a:solidFill>
                <a:latin typeface="Century Gothic Paneuropean"/>
                <a:ea typeface="Century Gothic Paneuropean"/>
                <a:cs typeface="Century Gothic Paneuropean"/>
                <a:sym typeface="Century Gothic Paneuropean"/>
              </a:rPr>
              <a:t>Nota: </a:t>
            </a:r>
            <a:r>
              <a:rPr lang="es-MX" sz="2400" b="1" dirty="0" err="1">
                <a:solidFill>
                  <a:srgbClr val="0B0C0C"/>
                </a:solidFill>
                <a:latin typeface="Century Gothic Paneuropean"/>
                <a:ea typeface="Century Gothic Paneuropean"/>
                <a:cs typeface="Century Gothic Paneuropean"/>
                <a:sym typeface="Century Gothic Paneuropean"/>
              </a:rPr>
              <a:t>Distriseguridad</a:t>
            </a:r>
            <a:r>
              <a:rPr lang="es-MX" sz="2400" b="1" dirty="0">
                <a:solidFill>
                  <a:srgbClr val="0B0C0C"/>
                </a:solidFill>
                <a:latin typeface="Century Gothic Paneuropean"/>
                <a:ea typeface="Century Gothic Paneuropean"/>
                <a:cs typeface="Century Gothic Paneuropean"/>
                <a:sym typeface="Century Gothic Paneuropean"/>
              </a:rPr>
              <a:t>-</a:t>
            </a:r>
          </a:p>
          <a:p>
            <a:pPr algn="just">
              <a:lnSpc>
                <a:spcPts val="4759"/>
              </a:lnSpc>
            </a:pPr>
            <a:r>
              <a:rPr lang="es-MX" sz="2400" b="1" dirty="0">
                <a:solidFill>
                  <a:srgbClr val="0B0C0C"/>
                </a:solidFill>
                <a:latin typeface="Century Gothic Paneuropean"/>
                <a:ea typeface="Century Gothic Paneuropean"/>
                <a:cs typeface="Century Gothic Paneuropean"/>
                <a:sym typeface="Century Gothic Paneuropean"/>
              </a:rPr>
              <a:t>https://distriseguridad.gov.co/home/transparencia/informacion-de-la-entidad/. </a:t>
            </a:r>
          </a:p>
          <a:p>
            <a:pPr algn="just">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r>
              <a:rPr lang="es-MX" sz="2400" b="1" dirty="0">
                <a:solidFill>
                  <a:srgbClr val="0B0C0C"/>
                </a:solidFill>
                <a:latin typeface="Century Gothic Paneuropean"/>
                <a:ea typeface="Century Gothic Paneuropean"/>
                <a:cs typeface="Century Gothic Paneuropean"/>
                <a:sym typeface="Century Gothic Paneuropean"/>
              </a:rPr>
              <a:t> </a:t>
            </a:r>
          </a:p>
        </p:txBody>
      </p:sp>
      <p:pic>
        <p:nvPicPr>
          <p:cNvPr id="1026" name="Picture 2">
            <a:extLst>
              <a:ext uri="{FF2B5EF4-FFF2-40B4-BE49-F238E27FC236}">
                <a16:creationId xmlns:a16="http://schemas.microsoft.com/office/drawing/2014/main" id="{D12E0863-69E4-A1A6-9E3E-F7159BBC85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310428"/>
            <a:ext cx="12039600" cy="5864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397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8775B-2E88-F5EE-A266-D4C84FC240D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AAE971-F42B-E150-5323-4BDDFEDD8A69}"/>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081FEA1E-5976-056A-0467-3137F399AF7E}"/>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4A681E21-F18D-AD8F-FAD4-B0C6FB8AF79D}"/>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51981818-6E06-0D7C-438B-16001B5F8260}"/>
              </a:ext>
            </a:extLst>
          </p:cNvPr>
          <p:cNvSpPr txBox="1"/>
          <p:nvPr/>
        </p:nvSpPr>
        <p:spPr>
          <a:xfrm>
            <a:off x="-685800" y="833245"/>
            <a:ext cx="15468601" cy="830997"/>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2.¿ </a:t>
            </a:r>
            <a:r>
              <a:rPr lang="en-US" sz="5400" b="1" dirty="0" err="1">
                <a:solidFill>
                  <a:srgbClr val="BF0411"/>
                </a:solidFill>
                <a:latin typeface="Century Gothic Paneuropean Heavy"/>
                <a:ea typeface="Century Gothic Paneuropean Heavy"/>
                <a:cs typeface="Century Gothic Paneuropean Heavy"/>
                <a:sym typeface="Century Gothic Paneuropean Heavy"/>
              </a:rPr>
              <a:t>Qué</a:t>
            </a:r>
            <a:r>
              <a:rPr lang="en-US" sz="5400" b="1" dirty="0">
                <a:solidFill>
                  <a:srgbClr val="BF0411"/>
                </a:solidFill>
                <a:latin typeface="Century Gothic Paneuropean Heavy"/>
                <a:ea typeface="Century Gothic Paneuropean Heavy"/>
                <a:cs typeface="Century Gothic Paneuropean Heavy"/>
                <a:sym typeface="Century Gothic Paneuropean Heavy"/>
              </a:rPr>
              <a:t> es </a:t>
            </a:r>
            <a:r>
              <a:rPr lang="en-US" sz="5400" b="1" dirty="0" err="1">
                <a:solidFill>
                  <a:srgbClr val="BF0411"/>
                </a:solidFill>
                <a:latin typeface="Century Gothic Paneuropean Heavy"/>
                <a:ea typeface="Century Gothic Paneuropean Heavy"/>
                <a:cs typeface="Century Gothic Paneuropean Heavy"/>
                <a:sym typeface="Century Gothic Paneuropean Heavy"/>
              </a:rPr>
              <a:t>Distriseguridad</a:t>
            </a:r>
            <a:r>
              <a:rPr lang="en-US" sz="5400" b="1" dirty="0">
                <a:solidFill>
                  <a:srgbClr val="BF0411"/>
                </a:solidFill>
                <a:latin typeface="Century Gothic Paneuropean Heavy"/>
                <a:ea typeface="Century Gothic Paneuropean Heavy"/>
                <a:cs typeface="Century Gothic Paneuropean Heavy"/>
                <a:sym typeface="Century Gothic Paneuropean Heavy"/>
              </a:rPr>
              <a:t>?</a:t>
            </a:r>
          </a:p>
        </p:txBody>
      </p:sp>
      <p:sp>
        <p:nvSpPr>
          <p:cNvPr id="7" name="TextBox 6">
            <a:extLst>
              <a:ext uri="{FF2B5EF4-FFF2-40B4-BE49-F238E27FC236}">
                <a16:creationId xmlns:a16="http://schemas.microsoft.com/office/drawing/2014/main" id="{9289F260-0490-7888-3181-AF6B5178FB8B}"/>
              </a:ext>
            </a:extLst>
          </p:cNvPr>
          <p:cNvSpPr txBox="1"/>
          <p:nvPr/>
        </p:nvSpPr>
        <p:spPr>
          <a:xfrm>
            <a:off x="3657600" y="7886700"/>
            <a:ext cx="8763000" cy="567463"/>
          </a:xfrm>
          <a:prstGeom prst="rect">
            <a:avLst/>
          </a:prstGeom>
        </p:spPr>
        <p:txBody>
          <a:bodyPr wrap="square" lIns="0" tIns="0" rIns="0" bIns="0" rtlCol="0" anchor="t">
            <a:spAutoFit/>
          </a:bodyPr>
          <a:lstStyle/>
          <a:p>
            <a:pPr algn="ctr">
              <a:lnSpc>
                <a:spcPts val="4759"/>
              </a:lnSpc>
            </a:pPr>
            <a:r>
              <a:rPr lang="es-MX" sz="3200" b="1" dirty="0">
                <a:solidFill>
                  <a:srgbClr val="0B0C0C"/>
                </a:solidFill>
                <a:latin typeface="Century Gothic Paneuropean"/>
                <a:ea typeface="Century Gothic Paneuropean"/>
                <a:cs typeface="Century Gothic Paneuropean"/>
                <a:sym typeface="Century Gothic Paneuropean"/>
              </a:rPr>
              <a:t>Director de </a:t>
            </a:r>
            <a:r>
              <a:rPr lang="es-MX" sz="3200" b="1" dirty="0" err="1">
                <a:solidFill>
                  <a:srgbClr val="0B0C0C"/>
                </a:solidFill>
                <a:latin typeface="Century Gothic Paneuropean"/>
                <a:ea typeface="Century Gothic Paneuropean"/>
                <a:cs typeface="Century Gothic Paneuropean"/>
                <a:sym typeface="Century Gothic Paneuropean"/>
              </a:rPr>
              <a:t>Distriseguridad</a:t>
            </a:r>
            <a:endParaRPr lang="es-MX" sz="3200" b="1" dirty="0">
              <a:solidFill>
                <a:srgbClr val="0B0C0C"/>
              </a:solidFill>
              <a:latin typeface="Century Gothic Paneuropean"/>
              <a:ea typeface="Century Gothic Paneuropean"/>
              <a:cs typeface="Century Gothic Paneuropean"/>
              <a:sym typeface="Century Gothic Paneuropean"/>
            </a:endParaRPr>
          </a:p>
        </p:txBody>
      </p:sp>
      <p:pic>
        <p:nvPicPr>
          <p:cNvPr id="10" name="Imagen 9">
            <a:extLst>
              <a:ext uri="{FF2B5EF4-FFF2-40B4-BE49-F238E27FC236}">
                <a16:creationId xmlns:a16="http://schemas.microsoft.com/office/drawing/2014/main" id="{04C6BCE7-CA9D-CCFC-6AC6-B49A86F72CB3}"/>
              </a:ext>
            </a:extLst>
          </p:cNvPr>
          <p:cNvPicPr>
            <a:picLocks noChangeAspect="1"/>
          </p:cNvPicPr>
          <p:nvPr/>
        </p:nvPicPr>
        <p:blipFill>
          <a:blip r:embed="rId5"/>
          <a:stretch>
            <a:fillRect/>
          </a:stretch>
        </p:blipFill>
        <p:spPr>
          <a:xfrm>
            <a:off x="5562600" y="2116250"/>
            <a:ext cx="5334000" cy="5323332"/>
          </a:xfrm>
          <a:prstGeom prst="rect">
            <a:avLst/>
          </a:prstGeom>
        </p:spPr>
      </p:pic>
    </p:spTree>
    <p:extLst>
      <p:ext uri="{BB962C8B-B14F-4D97-AF65-F5344CB8AC3E}">
        <p14:creationId xmlns:p14="http://schemas.microsoft.com/office/powerpoint/2010/main" val="663156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742C3-BD63-5D6F-63BB-656F14CC4BA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F147C09-8132-74D4-5F39-278CA71D07AD}"/>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EE4B4493-D8BB-505F-4586-F3249AAA6116}"/>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936DDC3F-040B-BC98-0B20-D2DA5FF6CB01}"/>
              </a:ext>
            </a:extLst>
          </p:cNvPr>
          <p:cNvSpPr/>
          <p:nvPr/>
        </p:nvSpPr>
        <p:spPr>
          <a:xfrm>
            <a:off x="15197469" y="7871589"/>
            <a:ext cx="1444209" cy="2097816"/>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AF4EB589-7CF8-2C22-8302-6B2C81A2903D}"/>
              </a:ext>
            </a:extLst>
          </p:cNvPr>
          <p:cNvSpPr txBox="1"/>
          <p:nvPr/>
        </p:nvSpPr>
        <p:spPr>
          <a:xfrm>
            <a:off x="2362200" y="4189487"/>
            <a:ext cx="13844746" cy="1505220"/>
          </a:xfrm>
          <a:prstGeom prst="rect">
            <a:avLst/>
          </a:prstGeom>
        </p:spPr>
        <p:txBody>
          <a:bodyPr wrap="square" lIns="0" tIns="0" rIns="0" bIns="0" rtlCol="0" anchor="t">
            <a:spAutoFit/>
          </a:bodyPr>
          <a:lstStyle/>
          <a:p>
            <a:pPr algn="ctr">
              <a:lnSpc>
                <a:spcPts val="12880"/>
              </a:lnSpc>
            </a:pPr>
            <a:r>
              <a:rPr lang="en-US" sz="8000" b="1" dirty="0" err="1">
                <a:solidFill>
                  <a:srgbClr val="BF0411"/>
                </a:solidFill>
                <a:latin typeface="Century Gothic Paneuropean Heavy"/>
                <a:ea typeface="Century Gothic Paneuropean Heavy"/>
                <a:cs typeface="Century Gothic Paneuropean Heavy"/>
                <a:sym typeface="Century Gothic Paneuropean Heavy"/>
              </a:rPr>
              <a:t>Contratación</a:t>
            </a:r>
            <a:r>
              <a:rPr lang="en-US" sz="8000" b="1" dirty="0">
                <a:solidFill>
                  <a:srgbClr val="BF0411"/>
                </a:solidFill>
                <a:latin typeface="Century Gothic Paneuropean Heavy"/>
                <a:ea typeface="Century Gothic Paneuropean Heavy"/>
                <a:cs typeface="Century Gothic Paneuropean Heavy"/>
                <a:sym typeface="Century Gothic Paneuropean Heavy"/>
              </a:rPr>
              <a:t> del </a:t>
            </a:r>
            <a:r>
              <a:rPr lang="en-US" sz="8000" b="1" dirty="0" err="1">
                <a:solidFill>
                  <a:srgbClr val="BF0411"/>
                </a:solidFill>
                <a:latin typeface="Century Gothic Paneuropean Heavy"/>
                <a:ea typeface="Century Gothic Paneuropean Heavy"/>
                <a:cs typeface="Century Gothic Paneuropean Heavy"/>
                <a:sym typeface="Century Gothic Paneuropean Heavy"/>
              </a:rPr>
              <a:t>año</a:t>
            </a:r>
            <a:r>
              <a:rPr lang="en-US" sz="8000" b="1" dirty="0">
                <a:solidFill>
                  <a:srgbClr val="BF0411"/>
                </a:solidFill>
                <a:latin typeface="Century Gothic Paneuropean Heavy"/>
                <a:ea typeface="Century Gothic Paneuropean Heavy"/>
                <a:cs typeface="Century Gothic Paneuropean Heavy"/>
                <a:sym typeface="Century Gothic Paneuropean Heavy"/>
              </a:rPr>
              <a:t> 2024</a:t>
            </a:r>
          </a:p>
        </p:txBody>
      </p:sp>
    </p:spTree>
    <p:extLst>
      <p:ext uri="{BB962C8B-B14F-4D97-AF65-F5344CB8AC3E}">
        <p14:creationId xmlns:p14="http://schemas.microsoft.com/office/powerpoint/2010/main" val="3991725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07C9E-4654-A7B0-2821-5E669C97978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C1D85F1-3009-226E-EA50-49AAD800E289}"/>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7F82A600-956C-A108-361C-C85A078C2FD8}"/>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07256F26-258C-FB59-1763-535920FFA3A9}"/>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05AF0ED3-3277-253F-7EC9-BB9434BE9191}"/>
              </a:ext>
            </a:extLst>
          </p:cNvPr>
          <p:cNvSpPr txBox="1"/>
          <p:nvPr/>
        </p:nvSpPr>
        <p:spPr>
          <a:xfrm>
            <a:off x="609600" y="1260673"/>
            <a:ext cx="15468600" cy="830997"/>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5400" b="1" dirty="0" err="1">
                <a:solidFill>
                  <a:srgbClr val="BF0411"/>
                </a:solidFill>
                <a:latin typeface="Century Gothic Paneuropean Heavy"/>
                <a:ea typeface="Century Gothic Paneuropean Heavy"/>
                <a:cs typeface="Century Gothic Paneuropean Heavy"/>
                <a:sym typeface="Century Gothic Paneuropean Heavy"/>
              </a:rPr>
              <a:t>año</a:t>
            </a:r>
            <a:r>
              <a:rPr lang="en-US" sz="5400" b="1" dirty="0">
                <a:solidFill>
                  <a:srgbClr val="BF0411"/>
                </a:solidFill>
                <a:latin typeface="Century Gothic Paneuropean Heavy"/>
                <a:ea typeface="Century Gothic Paneuropean Heavy"/>
                <a:cs typeface="Century Gothic Paneuropean Heavy"/>
                <a:sym typeface="Century Gothic Paneuropean Heavy"/>
              </a:rPr>
              <a:t> 2024</a:t>
            </a:r>
          </a:p>
        </p:txBody>
      </p:sp>
      <p:graphicFrame>
        <p:nvGraphicFramePr>
          <p:cNvPr id="7" name="Tabla 6">
            <a:extLst>
              <a:ext uri="{FF2B5EF4-FFF2-40B4-BE49-F238E27FC236}">
                <a16:creationId xmlns:a16="http://schemas.microsoft.com/office/drawing/2014/main" id="{3C6A8422-CE40-C0CB-B1C4-4A5E169498D4}"/>
              </a:ext>
            </a:extLst>
          </p:cNvPr>
          <p:cNvGraphicFramePr>
            <a:graphicFrameLocks noGrp="1"/>
          </p:cNvGraphicFramePr>
          <p:nvPr>
            <p:extLst>
              <p:ext uri="{D42A27DB-BD31-4B8C-83A1-F6EECF244321}">
                <p14:modId xmlns:p14="http://schemas.microsoft.com/office/powerpoint/2010/main" val="17807150"/>
              </p:ext>
            </p:extLst>
          </p:nvPr>
        </p:nvGraphicFramePr>
        <p:xfrm>
          <a:off x="712840" y="3623306"/>
          <a:ext cx="15697199" cy="2956560"/>
        </p:xfrm>
        <a:graphic>
          <a:graphicData uri="http://schemas.openxmlformats.org/drawingml/2006/table">
            <a:tbl>
              <a:tblPr>
                <a:tableStyleId>{5940675A-B579-460E-94D1-54222C63F5DA}</a:tableStyleId>
              </a:tblPr>
              <a:tblGrid>
                <a:gridCol w="5528080">
                  <a:extLst>
                    <a:ext uri="{9D8B030D-6E8A-4147-A177-3AD203B41FA5}">
                      <a16:colId xmlns:a16="http://schemas.microsoft.com/office/drawing/2014/main" val="1532101669"/>
                    </a:ext>
                  </a:extLst>
                </a:gridCol>
                <a:gridCol w="5528080">
                  <a:extLst>
                    <a:ext uri="{9D8B030D-6E8A-4147-A177-3AD203B41FA5}">
                      <a16:colId xmlns:a16="http://schemas.microsoft.com/office/drawing/2014/main" val="78320047"/>
                    </a:ext>
                  </a:extLst>
                </a:gridCol>
                <a:gridCol w="4641039">
                  <a:extLst>
                    <a:ext uri="{9D8B030D-6E8A-4147-A177-3AD203B41FA5}">
                      <a16:colId xmlns:a16="http://schemas.microsoft.com/office/drawing/2014/main" val="1389291751"/>
                    </a:ext>
                  </a:extLst>
                </a:gridCol>
              </a:tblGrid>
              <a:tr h="416761">
                <a:tc>
                  <a:txBody>
                    <a:bodyPr/>
                    <a:lstStyle/>
                    <a:p>
                      <a:pPr algn="ctr" fontAlgn="b"/>
                      <a:r>
                        <a:rPr lang="es-CO" sz="3200" b="1" i="0" u="none" strike="noStrike" dirty="0">
                          <a:solidFill>
                            <a:schemeClr val="bg1"/>
                          </a:solidFill>
                          <a:effectLst/>
                          <a:latin typeface="Century Gothic Paneuropean Heavy" panose="020B0604020202020204" charset="0"/>
                          <a:cs typeface="Century Gothic Paneuropean Heavy" panose="020B0604020202020204" charset="0"/>
                        </a:rPr>
                        <a:t>Plataforma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Número de contratos celebrados</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Valor ($)</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2285058948"/>
                  </a:ext>
                </a:extLst>
              </a:tr>
              <a:tr h="374549">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SECOP II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439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64.339.785.830,24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1386229030"/>
                  </a:ext>
                </a:extLst>
              </a:tr>
              <a:tr h="374549">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Tienda Virtual del Estado Colombiano (TVEC)</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    2.129.291.138,00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3249504747"/>
                  </a:ext>
                </a:extLst>
              </a:tr>
              <a:tr h="374549">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Total</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454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 66.469.076.968,24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2468311429"/>
                  </a:ext>
                </a:extLst>
              </a:tr>
            </a:tbl>
          </a:graphicData>
        </a:graphic>
      </p:graphicFrame>
      <p:sp>
        <p:nvSpPr>
          <p:cNvPr id="6" name="TextBox 6">
            <a:extLst>
              <a:ext uri="{FF2B5EF4-FFF2-40B4-BE49-F238E27FC236}">
                <a16:creationId xmlns:a16="http://schemas.microsoft.com/office/drawing/2014/main" id="{009EFC7D-5FF6-E623-95A1-7BEFAFBA71FC}"/>
              </a:ext>
            </a:extLst>
          </p:cNvPr>
          <p:cNvSpPr txBox="1"/>
          <p:nvPr/>
        </p:nvSpPr>
        <p:spPr>
          <a:xfrm>
            <a:off x="4495800" y="6609873"/>
            <a:ext cx="10056573" cy="3003258"/>
          </a:xfrm>
          <a:prstGeom prst="rect">
            <a:avLst/>
          </a:prstGeom>
        </p:spPr>
        <p:txBody>
          <a:bodyPr wrap="square" lIns="0" tIns="0" rIns="0" bIns="0" rtlCol="0" anchor="t">
            <a:spAutoFit/>
          </a:bodyPr>
          <a:lstStyle/>
          <a:p>
            <a:pPr algn="just">
              <a:lnSpc>
                <a:spcPts val="4759"/>
              </a:lnSpc>
            </a:pPr>
            <a:r>
              <a:rPr lang="es-MX" sz="2400" b="1" dirty="0">
                <a:solidFill>
                  <a:srgbClr val="0B0C0C"/>
                </a:solidFill>
                <a:latin typeface="Century Gothic Paneuropean"/>
                <a:ea typeface="Century Gothic Paneuropean"/>
                <a:cs typeface="Century Gothic Paneuropean"/>
                <a:sym typeface="Century Gothic Paneuropean"/>
              </a:rPr>
              <a:t>Nota: Elaboración propia con base en SECOP y TVEC. </a:t>
            </a:r>
          </a:p>
          <a:p>
            <a:pPr algn="just">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r>
              <a:rPr lang="es-MX" sz="2400" b="1" dirty="0">
                <a:solidFill>
                  <a:srgbClr val="0B0C0C"/>
                </a:solidFill>
                <a:latin typeface="Century Gothic Paneuropean"/>
                <a:ea typeface="Century Gothic Paneuropean"/>
                <a:cs typeface="Century Gothic Paneuropean"/>
                <a:sym typeface="Century Gothic Paneuropean"/>
              </a:rPr>
              <a:t> </a:t>
            </a:r>
          </a:p>
        </p:txBody>
      </p:sp>
    </p:spTree>
    <p:extLst>
      <p:ext uri="{BB962C8B-B14F-4D97-AF65-F5344CB8AC3E}">
        <p14:creationId xmlns:p14="http://schemas.microsoft.com/office/powerpoint/2010/main" val="660138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CAF29-F15B-90B2-38AE-A35DFB079A3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A2E8885-CB60-1C7C-A826-68EB5F26D0C8}"/>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48238213-E19C-0982-CB56-82773736EC5F}"/>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F9886D9D-D659-54C2-1295-5850CCA92290}"/>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06A76598-6150-9B41-5982-CEFDB8C61B4D}"/>
              </a:ext>
            </a:extLst>
          </p:cNvPr>
          <p:cNvSpPr txBox="1"/>
          <p:nvPr/>
        </p:nvSpPr>
        <p:spPr>
          <a:xfrm>
            <a:off x="609600" y="1260673"/>
            <a:ext cx="15468600" cy="830997"/>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5400" b="1" dirty="0" err="1">
                <a:solidFill>
                  <a:srgbClr val="BF0411"/>
                </a:solidFill>
                <a:latin typeface="Century Gothic Paneuropean Heavy"/>
                <a:ea typeface="Century Gothic Paneuropean Heavy"/>
                <a:cs typeface="Century Gothic Paneuropean Heavy"/>
                <a:sym typeface="Century Gothic Paneuropean Heavy"/>
              </a:rPr>
              <a:t>año</a:t>
            </a:r>
            <a:r>
              <a:rPr lang="en-US" sz="54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B318217A-1CAC-96E0-20B8-2308AB58711E}"/>
              </a:ext>
            </a:extLst>
          </p:cNvPr>
          <p:cNvSpPr txBox="1"/>
          <p:nvPr/>
        </p:nvSpPr>
        <p:spPr>
          <a:xfrm>
            <a:off x="3464443" y="8477594"/>
            <a:ext cx="12672286" cy="3618811"/>
          </a:xfrm>
          <a:prstGeom prst="rect">
            <a:avLst/>
          </a:prstGeom>
        </p:spPr>
        <p:txBody>
          <a:bodyPr wrap="square" lIns="0" tIns="0" rIns="0" bIns="0" rtlCol="0" anchor="t">
            <a:spAutoFit/>
          </a:bodyPr>
          <a:lstStyle/>
          <a:p>
            <a:pPr algn="ctr">
              <a:lnSpc>
                <a:spcPts val="4759"/>
              </a:lnSpc>
            </a:pPr>
            <a:r>
              <a:rPr lang="es-MX" sz="2400" b="1" dirty="0">
                <a:solidFill>
                  <a:srgbClr val="0B0C0C"/>
                </a:solidFill>
                <a:latin typeface="Century Gothic Paneuropean"/>
                <a:ea typeface="Century Gothic Paneuropean"/>
                <a:cs typeface="Century Gothic Paneuropean"/>
                <a:sym typeface="Century Gothic Paneuropean"/>
              </a:rPr>
              <a:t>Nota: Elaboración propia con base en SECOP y TVEC. .() Número de contratos celebrados</a:t>
            </a:r>
          </a:p>
          <a:p>
            <a:pPr algn="ctr">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endParaRPr lang="es-MX" sz="24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400" b="1" dirty="0">
                <a:solidFill>
                  <a:srgbClr val="0B0C0C"/>
                </a:solidFill>
                <a:latin typeface="Century Gothic Paneuropean"/>
                <a:ea typeface="Century Gothic Paneuropean"/>
                <a:cs typeface="Century Gothic Paneuropean"/>
                <a:sym typeface="Century Gothic Paneuropean"/>
              </a:rPr>
              <a:t> </a:t>
            </a:r>
          </a:p>
        </p:txBody>
      </p:sp>
      <p:graphicFrame>
        <p:nvGraphicFramePr>
          <p:cNvPr id="7" name="Gráfico 6">
            <a:extLst>
              <a:ext uri="{FF2B5EF4-FFF2-40B4-BE49-F238E27FC236}">
                <a16:creationId xmlns:a16="http://schemas.microsoft.com/office/drawing/2014/main" id="{969EC664-6304-2F0C-8C58-D4ECF4730257}"/>
              </a:ext>
            </a:extLst>
          </p:cNvPr>
          <p:cNvGraphicFramePr>
            <a:graphicFrameLocks/>
          </p:cNvGraphicFramePr>
          <p:nvPr>
            <p:extLst>
              <p:ext uri="{D42A27DB-BD31-4B8C-83A1-F6EECF244321}">
                <p14:modId xmlns:p14="http://schemas.microsoft.com/office/powerpoint/2010/main" val="104007664"/>
              </p:ext>
            </p:extLst>
          </p:nvPr>
        </p:nvGraphicFramePr>
        <p:xfrm>
          <a:off x="1108587" y="2131639"/>
          <a:ext cx="14935200" cy="64008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31651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F6D8C-6C73-758C-9942-C03C8868565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9F9844F-EBDB-EC16-3A0B-ACEE040C4250}"/>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792AFA7D-640A-1D78-EB8E-FCDD8A85B7F9}"/>
              </a:ext>
            </a:extLst>
          </p:cNvPr>
          <p:cNvSpPr/>
          <p:nvPr/>
        </p:nvSpPr>
        <p:spPr>
          <a:xfrm>
            <a:off x="-1027854" y="7317989"/>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5D8EDD2F-3E04-4343-6CCD-FA09C662DE57}"/>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78E85714-5D16-7D18-DDD9-C7CD1E6DC3F6}"/>
              </a:ext>
            </a:extLst>
          </p:cNvPr>
          <p:cNvSpPr txBox="1"/>
          <p:nvPr/>
        </p:nvSpPr>
        <p:spPr>
          <a:xfrm>
            <a:off x="-914400" y="613271"/>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42169194-4BA6-D8EA-50FE-A015AE57E889}"/>
              </a:ext>
            </a:extLst>
          </p:cNvPr>
          <p:cNvSpPr txBox="1"/>
          <p:nvPr/>
        </p:nvSpPr>
        <p:spPr>
          <a:xfrm>
            <a:off x="3130580" y="8192653"/>
            <a:ext cx="12926628" cy="1758879"/>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 Porcentaje de recursos destinados con respecto al valor total contratado por la entidad. </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graphicFrame>
        <p:nvGraphicFramePr>
          <p:cNvPr id="10" name="Gráfico 9">
            <a:extLst>
              <a:ext uri="{FF2B5EF4-FFF2-40B4-BE49-F238E27FC236}">
                <a16:creationId xmlns:a16="http://schemas.microsoft.com/office/drawing/2014/main" id="{072DB75B-E25E-29C0-6DF2-568A5BF02148}"/>
              </a:ext>
            </a:extLst>
          </p:cNvPr>
          <p:cNvGraphicFramePr>
            <a:graphicFrameLocks/>
          </p:cNvGraphicFramePr>
          <p:nvPr>
            <p:extLst>
              <p:ext uri="{D42A27DB-BD31-4B8C-83A1-F6EECF244321}">
                <p14:modId xmlns:p14="http://schemas.microsoft.com/office/powerpoint/2010/main" val="3088501097"/>
              </p:ext>
            </p:extLst>
          </p:nvPr>
        </p:nvGraphicFramePr>
        <p:xfrm>
          <a:off x="7459092" y="2075791"/>
          <a:ext cx="9753600" cy="56557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Gráfico 10">
            <a:extLst>
              <a:ext uri="{FF2B5EF4-FFF2-40B4-BE49-F238E27FC236}">
                <a16:creationId xmlns:a16="http://schemas.microsoft.com/office/drawing/2014/main" id="{5DDC07FC-875C-E4F7-DCEC-41FAE5A1AC25}"/>
              </a:ext>
            </a:extLst>
          </p:cNvPr>
          <p:cNvGraphicFramePr>
            <a:graphicFrameLocks/>
          </p:cNvGraphicFramePr>
          <p:nvPr>
            <p:extLst>
              <p:ext uri="{D42A27DB-BD31-4B8C-83A1-F6EECF244321}">
                <p14:modId xmlns:p14="http://schemas.microsoft.com/office/powerpoint/2010/main" val="2587698165"/>
              </p:ext>
            </p:extLst>
          </p:nvPr>
        </p:nvGraphicFramePr>
        <p:xfrm>
          <a:off x="0" y="2111181"/>
          <a:ext cx="8382000" cy="578347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72411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E999B-5D7B-0131-CD51-DDB3C531BB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05FB8DB-9835-14F5-1C77-270DBB6C90DF}"/>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BF77D5B7-6673-6532-ABC5-5F43FB84427C}"/>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1530B53A-196A-DAFA-9080-B708BA867D8B}"/>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B0EB65F8-0717-6E87-899B-4FBB798E26C5}"/>
              </a:ext>
            </a:extLst>
          </p:cNvPr>
          <p:cNvSpPr txBox="1"/>
          <p:nvPr/>
        </p:nvSpPr>
        <p:spPr>
          <a:xfrm>
            <a:off x="-914400" y="613271"/>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7177325F-CA4C-9324-75C6-DD944136BE75}"/>
              </a:ext>
            </a:extLst>
          </p:cNvPr>
          <p:cNvSpPr txBox="1"/>
          <p:nvPr/>
        </p:nvSpPr>
        <p:spPr>
          <a:xfrm>
            <a:off x="3352800" y="8060867"/>
            <a:ext cx="12573000" cy="2367828"/>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 Porcentaje de recursos destinados con respecto al valor total contratado por la entidad</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graphicFrame>
        <p:nvGraphicFramePr>
          <p:cNvPr id="7" name="Gráfico 6">
            <a:extLst>
              <a:ext uri="{FF2B5EF4-FFF2-40B4-BE49-F238E27FC236}">
                <a16:creationId xmlns:a16="http://schemas.microsoft.com/office/drawing/2014/main" id="{2258EAA9-EAE3-CD36-B956-F16C759682F2}"/>
              </a:ext>
            </a:extLst>
          </p:cNvPr>
          <p:cNvGraphicFramePr>
            <a:graphicFrameLocks/>
          </p:cNvGraphicFramePr>
          <p:nvPr>
            <p:extLst>
              <p:ext uri="{D42A27DB-BD31-4B8C-83A1-F6EECF244321}">
                <p14:modId xmlns:p14="http://schemas.microsoft.com/office/powerpoint/2010/main" val="2193667327"/>
              </p:ext>
            </p:extLst>
          </p:nvPr>
        </p:nvGraphicFramePr>
        <p:xfrm>
          <a:off x="8935946" y="1607772"/>
          <a:ext cx="7869494" cy="59057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áfico 8">
            <a:extLst>
              <a:ext uri="{FF2B5EF4-FFF2-40B4-BE49-F238E27FC236}">
                <a16:creationId xmlns:a16="http://schemas.microsoft.com/office/drawing/2014/main" id="{1BE985CB-5897-E900-1F0A-EA1E79D066C7}"/>
              </a:ext>
            </a:extLst>
          </p:cNvPr>
          <p:cNvGraphicFramePr>
            <a:graphicFrameLocks/>
          </p:cNvGraphicFramePr>
          <p:nvPr>
            <p:extLst>
              <p:ext uri="{D42A27DB-BD31-4B8C-83A1-F6EECF244321}">
                <p14:modId xmlns:p14="http://schemas.microsoft.com/office/powerpoint/2010/main" val="420586152"/>
              </p:ext>
            </p:extLst>
          </p:nvPr>
        </p:nvGraphicFramePr>
        <p:xfrm>
          <a:off x="0" y="1560465"/>
          <a:ext cx="9271819" cy="600033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12837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CCF3B-720C-DAD8-2845-052FA31ED13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5CF46E6-0900-4CF6-A4F8-CA0DF950381F}"/>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B80E3328-7041-1E98-3AEB-E58D14FCB9F8}"/>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D7689A0E-4208-66C6-73FF-A2E9B6749E3C}"/>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EF251978-D8E4-BE9E-4BFF-1735C2ED7F75}"/>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D7040AF9-DE29-4A15-52E3-6FBFB33C2C33}"/>
              </a:ext>
            </a:extLst>
          </p:cNvPr>
          <p:cNvSpPr txBox="1"/>
          <p:nvPr/>
        </p:nvSpPr>
        <p:spPr>
          <a:xfrm>
            <a:off x="2692400" y="8847173"/>
            <a:ext cx="12573000" cy="2066656"/>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 Número de contratos celebrados</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3A5B153F-B0AD-1E52-D9D8-80FA8DED8068}"/>
              </a:ext>
            </a:extLst>
          </p:cNvPr>
          <p:cNvSpPr txBox="1"/>
          <p:nvPr/>
        </p:nvSpPr>
        <p:spPr>
          <a:xfrm>
            <a:off x="-685800" y="1439827"/>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a:t>
            </a:r>
          </a:p>
        </p:txBody>
      </p:sp>
      <p:graphicFrame>
        <p:nvGraphicFramePr>
          <p:cNvPr id="8" name="Tabla 7">
            <a:extLst>
              <a:ext uri="{FF2B5EF4-FFF2-40B4-BE49-F238E27FC236}">
                <a16:creationId xmlns:a16="http://schemas.microsoft.com/office/drawing/2014/main" id="{592742D0-FEC1-781A-0800-8D060C300741}"/>
              </a:ext>
            </a:extLst>
          </p:cNvPr>
          <p:cNvGraphicFramePr>
            <a:graphicFrameLocks noGrp="1"/>
          </p:cNvGraphicFramePr>
          <p:nvPr>
            <p:extLst>
              <p:ext uri="{D42A27DB-BD31-4B8C-83A1-F6EECF244321}">
                <p14:modId xmlns:p14="http://schemas.microsoft.com/office/powerpoint/2010/main" val="2424160725"/>
              </p:ext>
            </p:extLst>
          </p:nvPr>
        </p:nvGraphicFramePr>
        <p:xfrm>
          <a:off x="1328698" y="2117465"/>
          <a:ext cx="13289291" cy="990600"/>
        </p:xfrm>
        <a:graphic>
          <a:graphicData uri="http://schemas.openxmlformats.org/drawingml/2006/table">
            <a:tbl>
              <a:tblPr>
                <a:tableStyleId>{5940675A-B579-460E-94D1-54222C63F5DA}</a:tableStyleId>
              </a:tblPr>
              <a:tblGrid>
                <a:gridCol w="7010400">
                  <a:extLst>
                    <a:ext uri="{9D8B030D-6E8A-4147-A177-3AD203B41FA5}">
                      <a16:colId xmlns:a16="http://schemas.microsoft.com/office/drawing/2014/main" val="78320047"/>
                    </a:ext>
                  </a:extLst>
                </a:gridCol>
                <a:gridCol w="6278891">
                  <a:extLst>
                    <a:ext uri="{9D8B030D-6E8A-4147-A177-3AD203B41FA5}">
                      <a16:colId xmlns:a16="http://schemas.microsoft.com/office/drawing/2014/main" val="1389291751"/>
                    </a:ext>
                  </a:extLst>
                </a:gridCol>
              </a:tblGrid>
              <a:tr h="416761">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Número de contratos celebrados</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0411"/>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Valor </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0411"/>
                    </a:solidFill>
                  </a:tcPr>
                </a:tc>
                <a:extLst>
                  <a:ext uri="{0D108BD9-81ED-4DB2-BD59-A6C34878D82A}">
                    <a16:rowId xmlns:a16="http://schemas.microsoft.com/office/drawing/2014/main" val="2285058948"/>
                  </a:ext>
                </a:extLst>
              </a:tr>
              <a:tr h="374549">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435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0411"/>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   $ 55.288.188.740,24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0411"/>
                    </a:solidFill>
                  </a:tcPr>
                </a:tc>
                <a:extLst>
                  <a:ext uri="{0D108BD9-81ED-4DB2-BD59-A6C34878D82A}">
                    <a16:rowId xmlns:a16="http://schemas.microsoft.com/office/drawing/2014/main" val="1386229030"/>
                  </a:ext>
                </a:extLst>
              </a:tr>
            </a:tbl>
          </a:graphicData>
        </a:graphic>
      </p:graphicFrame>
      <p:graphicFrame>
        <p:nvGraphicFramePr>
          <p:cNvPr id="11" name="Gráfico 10">
            <a:extLst>
              <a:ext uri="{FF2B5EF4-FFF2-40B4-BE49-F238E27FC236}">
                <a16:creationId xmlns:a16="http://schemas.microsoft.com/office/drawing/2014/main" id="{AB131E77-20EB-4CAF-94A1-B863A4F7E31F}"/>
              </a:ext>
            </a:extLst>
          </p:cNvPr>
          <p:cNvGraphicFramePr>
            <a:graphicFrameLocks/>
          </p:cNvGraphicFramePr>
          <p:nvPr>
            <p:extLst>
              <p:ext uri="{D42A27DB-BD31-4B8C-83A1-F6EECF244321}">
                <p14:modId xmlns:p14="http://schemas.microsoft.com/office/powerpoint/2010/main" val="3368208242"/>
              </p:ext>
            </p:extLst>
          </p:nvPr>
        </p:nvGraphicFramePr>
        <p:xfrm>
          <a:off x="2895600" y="3065240"/>
          <a:ext cx="12039600" cy="5781933"/>
        </p:xfrm>
        <a:graphic>
          <a:graphicData uri="http://schemas.openxmlformats.org/drawingml/2006/chart">
            <c:chart xmlns:c="http://schemas.openxmlformats.org/drawingml/2006/chart" xmlns:r="http://schemas.openxmlformats.org/officeDocument/2006/relationships" r:id="rId5"/>
          </a:graphicData>
        </a:graphic>
      </p:graphicFrame>
      <p:sp>
        <p:nvSpPr>
          <p:cNvPr id="9" name="CuadroTexto 8">
            <a:extLst>
              <a:ext uri="{FF2B5EF4-FFF2-40B4-BE49-F238E27FC236}">
                <a16:creationId xmlns:a16="http://schemas.microsoft.com/office/drawing/2014/main" id="{3499FE09-9E51-15AC-52E3-AE246B0590FB}"/>
              </a:ext>
            </a:extLst>
          </p:cNvPr>
          <p:cNvSpPr txBox="1"/>
          <p:nvPr/>
        </p:nvSpPr>
        <p:spPr>
          <a:xfrm>
            <a:off x="13411200" y="4490077"/>
            <a:ext cx="3657600" cy="2031325"/>
          </a:xfrm>
          <a:prstGeom prst="rect">
            <a:avLst/>
          </a:prstGeom>
          <a:noFill/>
        </p:spPr>
        <p:txBody>
          <a:bodyPr wrap="square" rtlCol="0">
            <a:spAutoFit/>
          </a:bodyPr>
          <a:lstStyle/>
          <a:p>
            <a:pPr algn="ctr"/>
            <a:r>
              <a:rPr lang="es-CO" dirty="0">
                <a:latin typeface="Century Gothic Paneuropean Heavy" panose="020B0604020202020204" charset="0"/>
                <a:cs typeface="Century Gothic Paneuropean Heavy" panose="020B0604020202020204" charset="0"/>
              </a:rPr>
              <a:t>El </a:t>
            </a:r>
            <a:r>
              <a:rPr lang="es-CO" b="1" dirty="0">
                <a:latin typeface="Century Gothic Paneuropean Heavy" panose="020B0604020202020204" charset="0"/>
                <a:cs typeface="Century Gothic Paneuropean Heavy" panose="020B0604020202020204" charset="0"/>
              </a:rPr>
              <a:t>33%</a:t>
            </a:r>
            <a:r>
              <a:rPr lang="es-CO" dirty="0">
                <a:latin typeface="Century Gothic Paneuropean Heavy" panose="020B0604020202020204" charset="0"/>
                <a:cs typeface="Century Gothic Paneuropean Heavy" panose="020B0604020202020204" charset="0"/>
              </a:rPr>
              <a:t> de los recursos contratados por modalidad directa fueron para obras. En este caso, contrato interadministrativos con EDURBE (4) y Empresas de Telefonía de Bogotá-ETB (1)</a:t>
            </a:r>
          </a:p>
        </p:txBody>
      </p:sp>
    </p:spTree>
    <p:extLst>
      <p:ext uri="{BB962C8B-B14F-4D97-AF65-F5344CB8AC3E}">
        <p14:creationId xmlns:p14="http://schemas.microsoft.com/office/powerpoint/2010/main" val="691139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832A7-2880-5302-766F-D0EEBA5688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F4487E-121E-39C9-CCC7-A6F8587F1D24}"/>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3174E76B-CD42-3743-C2B2-0E523A72893C}"/>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E5533B5C-A206-11BE-D28D-6A81096E60AB}"/>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CBF845E1-FBCA-3AD4-D264-1EB0F8938ED6}"/>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74D198D3-AC62-F0D0-81D6-30E51320D844}"/>
              </a:ext>
            </a:extLst>
          </p:cNvPr>
          <p:cNvSpPr txBox="1"/>
          <p:nvPr/>
        </p:nvSpPr>
        <p:spPr>
          <a:xfrm>
            <a:off x="2514600" y="7462336"/>
            <a:ext cx="12573000" cy="835550"/>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A3CE9FB2-B7BB-C8E2-ABFA-ACFC3AF8DFA5}"/>
              </a:ext>
            </a:extLst>
          </p:cNvPr>
          <p:cNvSpPr txBox="1"/>
          <p:nvPr/>
        </p:nvSpPr>
        <p:spPr>
          <a:xfrm>
            <a:off x="0" y="2379929"/>
            <a:ext cx="16535400" cy="567463"/>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obras</a:t>
            </a:r>
            <a:r>
              <a:rPr lang="es-MX" sz="2800" b="1" dirty="0">
                <a:solidFill>
                  <a:srgbClr val="0B0C0C"/>
                </a:solidFill>
                <a:latin typeface="Century Gothic Paneuropean"/>
                <a:ea typeface="Century Gothic Paneuropean"/>
                <a:cs typeface="Century Gothic Paneuropean"/>
                <a:sym typeface="Century Gothic Paneuropean"/>
              </a:rPr>
              <a:t>-Infraestructura y señalización de playas </a:t>
            </a:r>
          </a:p>
        </p:txBody>
      </p:sp>
      <p:graphicFrame>
        <p:nvGraphicFramePr>
          <p:cNvPr id="13" name="Tabla 12">
            <a:extLst>
              <a:ext uri="{FF2B5EF4-FFF2-40B4-BE49-F238E27FC236}">
                <a16:creationId xmlns:a16="http://schemas.microsoft.com/office/drawing/2014/main" id="{29B4BE83-DBC9-8689-572C-F9EE762D802C}"/>
              </a:ext>
            </a:extLst>
          </p:cNvPr>
          <p:cNvGraphicFramePr>
            <a:graphicFrameLocks noGrp="1"/>
          </p:cNvGraphicFramePr>
          <p:nvPr>
            <p:extLst>
              <p:ext uri="{D42A27DB-BD31-4B8C-83A1-F6EECF244321}">
                <p14:modId xmlns:p14="http://schemas.microsoft.com/office/powerpoint/2010/main" val="1285195909"/>
              </p:ext>
            </p:extLst>
          </p:nvPr>
        </p:nvGraphicFramePr>
        <p:xfrm>
          <a:off x="914400" y="3266703"/>
          <a:ext cx="16078204" cy="3949897"/>
        </p:xfrm>
        <a:graphic>
          <a:graphicData uri="http://schemas.openxmlformats.org/drawingml/2006/table">
            <a:tbl>
              <a:tblPr>
                <a:tableStyleId>{5C22544A-7EE6-4342-B048-85BDC9FD1C3A}</a:tableStyleId>
              </a:tblPr>
              <a:tblGrid>
                <a:gridCol w="1575365">
                  <a:extLst>
                    <a:ext uri="{9D8B030D-6E8A-4147-A177-3AD203B41FA5}">
                      <a16:colId xmlns:a16="http://schemas.microsoft.com/office/drawing/2014/main" val="2340275395"/>
                    </a:ext>
                  </a:extLst>
                </a:gridCol>
                <a:gridCol w="898204">
                  <a:extLst>
                    <a:ext uri="{9D8B030D-6E8A-4147-A177-3AD203B41FA5}">
                      <a16:colId xmlns:a16="http://schemas.microsoft.com/office/drawing/2014/main" val="3393802419"/>
                    </a:ext>
                  </a:extLst>
                </a:gridCol>
                <a:gridCol w="1236785">
                  <a:extLst>
                    <a:ext uri="{9D8B030D-6E8A-4147-A177-3AD203B41FA5}">
                      <a16:colId xmlns:a16="http://schemas.microsoft.com/office/drawing/2014/main" val="834624814"/>
                    </a:ext>
                  </a:extLst>
                </a:gridCol>
                <a:gridCol w="1236785">
                  <a:extLst>
                    <a:ext uri="{9D8B030D-6E8A-4147-A177-3AD203B41FA5}">
                      <a16:colId xmlns:a16="http://schemas.microsoft.com/office/drawing/2014/main" val="4084818244"/>
                    </a:ext>
                  </a:extLst>
                </a:gridCol>
                <a:gridCol w="1236785">
                  <a:extLst>
                    <a:ext uri="{9D8B030D-6E8A-4147-A177-3AD203B41FA5}">
                      <a16:colId xmlns:a16="http://schemas.microsoft.com/office/drawing/2014/main" val="3357712782"/>
                    </a:ext>
                  </a:extLst>
                </a:gridCol>
                <a:gridCol w="1236785">
                  <a:extLst>
                    <a:ext uri="{9D8B030D-6E8A-4147-A177-3AD203B41FA5}">
                      <a16:colId xmlns:a16="http://schemas.microsoft.com/office/drawing/2014/main" val="1175595022"/>
                    </a:ext>
                  </a:extLst>
                </a:gridCol>
                <a:gridCol w="1236785">
                  <a:extLst>
                    <a:ext uri="{9D8B030D-6E8A-4147-A177-3AD203B41FA5}">
                      <a16:colId xmlns:a16="http://schemas.microsoft.com/office/drawing/2014/main" val="2041036617"/>
                    </a:ext>
                  </a:extLst>
                </a:gridCol>
                <a:gridCol w="1236785">
                  <a:extLst>
                    <a:ext uri="{9D8B030D-6E8A-4147-A177-3AD203B41FA5}">
                      <a16:colId xmlns:a16="http://schemas.microsoft.com/office/drawing/2014/main" val="4071108569"/>
                    </a:ext>
                  </a:extLst>
                </a:gridCol>
                <a:gridCol w="1236785">
                  <a:extLst>
                    <a:ext uri="{9D8B030D-6E8A-4147-A177-3AD203B41FA5}">
                      <a16:colId xmlns:a16="http://schemas.microsoft.com/office/drawing/2014/main" val="2265991753"/>
                    </a:ext>
                  </a:extLst>
                </a:gridCol>
                <a:gridCol w="1236785">
                  <a:extLst>
                    <a:ext uri="{9D8B030D-6E8A-4147-A177-3AD203B41FA5}">
                      <a16:colId xmlns:a16="http://schemas.microsoft.com/office/drawing/2014/main" val="2705759555"/>
                    </a:ext>
                  </a:extLst>
                </a:gridCol>
                <a:gridCol w="1236785">
                  <a:extLst>
                    <a:ext uri="{9D8B030D-6E8A-4147-A177-3AD203B41FA5}">
                      <a16:colId xmlns:a16="http://schemas.microsoft.com/office/drawing/2014/main" val="2636225438"/>
                    </a:ext>
                  </a:extLst>
                </a:gridCol>
                <a:gridCol w="1236785">
                  <a:extLst>
                    <a:ext uri="{9D8B030D-6E8A-4147-A177-3AD203B41FA5}">
                      <a16:colId xmlns:a16="http://schemas.microsoft.com/office/drawing/2014/main" val="4045296820"/>
                    </a:ext>
                  </a:extLst>
                </a:gridCol>
                <a:gridCol w="1236785">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Valor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URLProceso</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GERENCIA INTEGRAL DEL PROYECTO CONSTRUCCIÓN, INSTALACIÓN, IMPLEMENTACIÓN Y PUESTA EN FUNCIONAMIENTO - FASE III DE LA INFRAESTRUCTURA Y SEÑALIZACIÓN EN LAS PLAYAS DEL DISTRITO DE CARTAGENA DE INDIAS, EN EL MARCO DEL PROYECTO FORTALECIMIENTO DE LA SEGURIDAD EN LAS PLAYAS DEL DISTRITO DE CARTAGENA DE INDIAS BPIN 2024130010023.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Obra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91</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500.000.000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31/12/2024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07/01/2025</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EMPRESA DE DESARROLLO URBANO DE BOLIVAR SA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890481123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Alfonso Nieves Guerrero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Cartagena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https://community.secop.gov.co/Public/Tendering/OpportunityDetail/Index?noticeUID=CO1.NTC.7240592</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El primer modificatorio fue firmado el día 04 de abril de 2025 por ampliar el plazo a 45 días calendarios la entrega. </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El segundo modificatorio fue firmado el 20 de mayo del 2025 amplia la ejecución hasta el 31 de mayo de 2025. </a:t>
                      </a:r>
                      <a:endParaRPr lang="es-CO" sz="105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1398001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1CD04-166A-8AAE-8FD2-A44FED97B1E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283B895-81B5-2BF5-D79B-17E11422E35B}"/>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077ACBBC-5382-C35E-F86A-FAD274A45A41}"/>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B098F16D-9851-3218-CD3C-432D2FD4A605}"/>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7954AEB8-55E0-253F-6A96-AB57D142A6CA}"/>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940F70AF-DF19-0167-629B-B624B29153AC}"/>
              </a:ext>
            </a:extLst>
          </p:cNvPr>
          <p:cNvSpPr txBox="1"/>
          <p:nvPr/>
        </p:nvSpPr>
        <p:spPr>
          <a:xfrm>
            <a:off x="2146522" y="7610327"/>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1634D55A-AF10-26F4-8EA6-6C69AF26EC9B}"/>
              </a:ext>
            </a:extLst>
          </p:cNvPr>
          <p:cNvSpPr txBox="1"/>
          <p:nvPr/>
        </p:nvSpPr>
        <p:spPr>
          <a:xfrm>
            <a:off x="731617" y="1489113"/>
            <a:ext cx="14013305" cy="1169807"/>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obras</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Diseño, adecuación y puesta en marcha una sala de tecnología e información. </a:t>
            </a:r>
          </a:p>
        </p:txBody>
      </p:sp>
      <p:graphicFrame>
        <p:nvGraphicFramePr>
          <p:cNvPr id="13" name="Tabla 12">
            <a:extLst>
              <a:ext uri="{FF2B5EF4-FFF2-40B4-BE49-F238E27FC236}">
                <a16:creationId xmlns:a16="http://schemas.microsoft.com/office/drawing/2014/main" id="{0EA9E801-DC5D-6103-9AD4-EA489C08F412}"/>
              </a:ext>
            </a:extLst>
          </p:cNvPr>
          <p:cNvGraphicFramePr>
            <a:graphicFrameLocks noGrp="1"/>
          </p:cNvGraphicFramePr>
          <p:nvPr>
            <p:extLst>
              <p:ext uri="{D42A27DB-BD31-4B8C-83A1-F6EECF244321}">
                <p14:modId xmlns:p14="http://schemas.microsoft.com/office/powerpoint/2010/main" val="2326419880"/>
              </p:ext>
            </p:extLst>
          </p:nvPr>
        </p:nvGraphicFramePr>
        <p:xfrm>
          <a:off x="458993" y="2979898"/>
          <a:ext cx="17370013" cy="4487224"/>
        </p:xfrm>
        <a:graphic>
          <a:graphicData uri="http://schemas.openxmlformats.org/drawingml/2006/table">
            <a:tbl>
              <a:tblPr>
                <a:tableStyleId>{5C22544A-7EE6-4342-B048-85BDC9FD1C3A}</a:tableStyleId>
              </a:tblPr>
              <a:tblGrid>
                <a:gridCol w="1701938">
                  <a:extLst>
                    <a:ext uri="{9D8B030D-6E8A-4147-A177-3AD203B41FA5}">
                      <a16:colId xmlns:a16="http://schemas.microsoft.com/office/drawing/2014/main" val="2340275395"/>
                    </a:ext>
                  </a:extLst>
                </a:gridCol>
                <a:gridCol w="970370">
                  <a:extLst>
                    <a:ext uri="{9D8B030D-6E8A-4147-A177-3AD203B41FA5}">
                      <a16:colId xmlns:a16="http://schemas.microsoft.com/office/drawing/2014/main" val="3393802419"/>
                    </a:ext>
                  </a:extLst>
                </a:gridCol>
                <a:gridCol w="1336155">
                  <a:extLst>
                    <a:ext uri="{9D8B030D-6E8A-4147-A177-3AD203B41FA5}">
                      <a16:colId xmlns:a16="http://schemas.microsoft.com/office/drawing/2014/main" val="834624814"/>
                    </a:ext>
                  </a:extLst>
                </a:gridCol>
                <a:gridCol w="1336155">
                  <a:extLst>
                    <a:ext uri="{9D8B030D-6E8A-4147-A177-3AD203B41FA5}">
                      <a16:colId xmlns:a16="http://schemas.microsoft.com/office/drawing/2014/main" val="4084818244"/>
                    </a:ext>
                  </a:extLst>
                </a:gridCol>
                <a:gridCol w="1336155">
                  <a:extLst>
                    <a:ext uri="{9D8B030D-6E8A-4147-A177-3AD203B41FA5}">
                      <a16:colId xmlns:a16="http://schemas.microsoft.com/office/drawing/2014/main" val="3357712782"/>
                    </a:ext>
                  </a:extLst>
                </a:gridCol>
                <a:gridCol w="1336155">
                  <a:extLst>
                    <a:ext uri="{9D8B030D-6E8A-4147-A177-3AD203B41FA5}">
                      <a16:colId xmlns:a16="http://schemas.microsoft.com/office/drawing/2014/main" val="1175595022"/>
                    </a:ext>
                  </a:extLst>
                </a:gridCol>
                <a:gridCol w="1336155">
                  <a:extLst>
                    <a:ext uri="{9D8B030D-6E8A-4147-A177-3AD203B41FA5}">
                      <a16:colId xmlns:a16="http://schemas.microsoft.com/office/drawing/2014/main" val="2041036617"/>
                    </a:ext>
                  </a:extLst>
                </a:gridCol>
                <a:gridCol w="1336155">
                  <a:extLst>
                    <a:ext uri="{9D8B030D-6E8A-4147-A177-3AD203B41FA5}">
                      <a16:colId xmlns:a16="http://schemas.microsoft.com/office/drawing/2014/main" val="4071108569"/>
                    </a:ext>
                  </a:extLst>
                </a:gridCol>
                <a:gridCol w="1336155">
                  <a:extLst>
                    <a:ext uri="{9D8B030D-6E8A-4147-A177-3AD203B41FA5}">
                      <a16:colId xmlns:a16="http://schemas.microsoft.com/office/drawing/2014/main" val="2265991753"/>
                    </a:ext>
                  </a:extLst>
                </a:gridCol>
                <a:gridCol w="1336155">
                  <a:extLst>
                    <a:ext uri="{9D8B030D-6E8A-4147-A177-3AD203B41FA5}">
                      <a16:colId xmlns:a16="http://schemas.microsoft.com/office/drawing/2014/main" val="2705759555"/>
                    </a:ext>
                  </a:extLst>
                </a:gridCol>
                <a:gridCol w="1336155">
                  <a:extLst>
                    <a:ext uri="{9D8B030D-6E8A-4147-A177-3AD203B41FA5}">
                      <a16:colId xmlns:a16="http://schemas.microsoft.com/office/drawing/2014/main" val="2636225438"/>
                    </a:ext>
                  </a:extLst>
                </a:gridCol>
                <a:gridCol w="1336155">
                  <a:extLst>
                    <a:ext uri="{9D8B030D-6E8A-4147-A177-3AD203B41FA5}">
                      <a16:colId xmlns:a16="http://schemas.microsoft.com/office/drawing/2014/main" val="4045296820"/>
                    </a:ext>
                  </a:extLst>
                </a:gridCol>
                <a:gridCol w="1336155">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Valor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URLProceso</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CONTRATAR LA GERENCIA INTEGRAL PARA EL DISEÑO, ADECUACION, IMPLEMENTACION Y PUESTA EN MARCHA DE UNA SALA DE TECNOLOGÍA E INFORMACIÓN (T2), PARA DISTRISEGURIDAD EN EL MARCO DEL PROYECTO CONSTRUCCIÓN Y DOTACIÓN PARA LOS ORGANISMOS DE SEGURIDAD, SOCORRO, JUSTICIA Y CONVIVENCIA EN CARTAGENA DE INDIAS CON BPIN 2024130010032.</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Obra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133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$ 2.245.143.043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31/12/2024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07/01/2025</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EMPRESA DE DESARROLLO URBANO DE BOLIVAR SA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890481123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Alfonso Nieves Guerrero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Cartagena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https://community.secop.gov.co/Public/Tendering/OpportunityDetail/Index?noticeUID=CO1.NTC.7240600</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primera modificación fue realizada el 13 de marzo de 2025 para cambiar la fecha de terminación que es 06 de abril de 2025.</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segunda modificación fue realizada el 04 de abril de 2025 ampliando la fecha de terminación será hasta el 20 de mayo de 2025.</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tercera modificación fue realizada el 20 de mayo de 2025 prórroga la ejecución hasta el 30 de mayo de 2025.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2664512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446DA-C7D0-53E1-0734-8209398FE1F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DF6FF1E-BD25-A9EE-6D5D-9DF2FDF1F0CE}"/>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2AAEF1D0-D706-FBB1-490B-FAA000F63731}"/>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D9227EA5-B1B2-BA70-DB60-05CCA2255CD0}"/>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90922877-03A7-FC2D-B3EB-15F74CCE80A5}"/>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6FEAE332-06BA-F52A-3A22-5C33491E356B}"/>
              </a:ext>
            </a:extLst>
          </p:cNvPr>
          <p:cNvSpPr txBox="1"/>
          <p:nvPr/>
        </p:nvSpPr>
        <p:spPr>
          <a:xfrm>
            <a:off x="2857499" y="7633630"/>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F205F26D-6A9C-BBFD-7DC3-8B26E2EB3628}"/>
              </a:ext>
            </a:extLst>
          </p:cNvPr>
          <p:cNvSpPr txBox="1"/>
          <p:nvPr/>
        </p:nvSpPr>
        <p:spPr>
          <a:xfrm>
            <a:off x="-609600" y="1360190"/>
            <a:ext cx="16535400" cy="1785361"/>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obras</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Mantenimiento, adecuación, reparaciones y adecuaciones al Centro Automático de Despacho (CAD) de la Policía Nacional</a:t>
            </a:r>
          </a:p>
        </p:txBody>
      </p:sp>
      <p:graphicFrame>
        <p:nvGraphicFramePr>
          <p:cNvPr id="13" name="Tabla 12">
            <a:extLst>
              <a:ext uri="{FF2B5EF4-FFF2-40B4-BE49-F238E27FC236}">
                <a16:creationId xmlns:a16="http://schemas.microsoft.com/office/drawing/2014/main" id="{8B7E31BE-CDD7-884D-780E-A47A35A680C0}"/>
              </a:ext>
            </a:extLst>
          </p:cNvPr>
          <p:cNvGraphicFramePr>
            <a:graphicFrameLocks noGrp="1"/>
          </p:cNvGraphicFramePr>
          <p:nvPr>
            <p:extLst>
              <p:ext uri="{D42A27DB-BD31-4B8C-83A1-F6EECF244321}">
                <p14:modId xmlns:p14="http://schemas.microsoft.com/office/powerpoint/2010/main" val="2080271784"/>
              </p:ext>
            </p:extLst>
          </p:nvPr>
        </p:nvGraphicFramePr>
        <p:xfrm>
          <a:off x="228600" y="3393819"/>
          <a:ext cx="17370013" cy="3949897"/>
        </p:xfrm>
        <a:graphic>
          <a:graphicData uri="http://schemas.openxmlformats.org/drawingml/2006/table">
            <a:tbl>
              <a:tblPr>
                <a:tableStyleId>{5C22544A-7EE6-4342-B048-85BDC9FD1C3A}</a:tableStyleId>
              </a:tblPr>
              <a:tblGrid>
                <a:gridCol w="1701938">
                  <a:extLst>
                    <a:ext uri="{9D8B030D-6E8A-4147-A177-3AD203B41FA5}">
                      <a16:colId xmlns:a16="http://schemas.microsoft.com/office/drawing/2014/main" val="2340275395"/>
                    </a:ext>
                  </a:extLst>
                </a:gridCol>
                <a:gridCol w="970370">
                  <a:extLst>
                    <a:ext uri="{9D8B030D-6E8A-4147-A177-3AD203B41FA5}">
                      <a16:colId xmlns:a16="http://schemas.microsoft.com/office/drawing/2014/main" val="3393802419"/>
                    </a:ext>
                  </a:extLst>
                </a:gridCol>
                <a:gridCol w="1336155">
                  <a:extLst>
                    <a:ext uri="{9D8B030D-6E8A-4147-A177-3AD203B41FA5}">
                      <a16:colId xmlns:a16="http://schemas.microsoft.com/office/drawing/2014/main" val="834624814"/>
                    </a:ext>
                  </a:extLst>
                </a:gridCol>
                <a:gridCol w="1336155">
                  <a:extLst>
                    <a:ext uri="{9D8B030D-6E8A-4147-A177-3AD203B41FA5}">
                      <a16:colId xmlns:a16="http://schemas.microsoft.com/office/drawing/2014/main" val="4084818244"/>
                    </a:ext>
                  </a:extLst>
                </a:gridCol>
                <a:gridCol w="1336155">
                  <a:extLst>
                    <a:ext uri="{9D8B030D-6E8A-4147-A177-3AD203B41FA5}">
                      <a16:colId xmlns:a16="http://schemas.microsoft.com/office/drawing/2014/main" val="3357712782"/>
                    </a:ext>
                  </a:extLst>
                </a:gridCol>
                <a:gridCol w="1336155">
                  <a:extLst>
                    <a:ext uri="{9D8B030D-6E8A-4147-A177-3AD203B41FA5}">
                      <a16:colId xmlns:a16="http://schemas.microsoft.com/office/drawing/2014/main" val="1175595022"/>
                    </a:ext>
                  </a:extLst>
                </a:gridCol>
                <a:gridCol w="1336155">
                  <a:extLst>
                    <a:ext uri="{9D8B030D-6E8A-4147-A177-3AD203B41FA5}">
                      <a16:colId xmlns:a16="http://schemas.microsoft.com/office/drawing/2014/main" val="2041036617"/>
                    </a:ext>
                  </a:extLst>
                </a:gridCol>
                <a:gridCol w="1336155">
                  <a:extLst>
                    <a:ext uri="{9D8B030D-6E8A-4147-A177-3AD203B41FA5}">
                      <a16:colId xmlns:a16="http://schemas.microsoft.com/office/drawing/2014/main" val="4071108569"/>
                    </a:ext>
                  </a:extLst>
                </a:gridCol>
                <a:gridCol w="1336155">
                  <a:extLst>
                    <a:ext uri="{9D8B030D-6E8A-4147-A177-3AD203B41FA5}">
                      <a16:colId xmlns:a16="http://schemas.microsoft.com/office/drawing/2014/main" val="2265991753"/>
                    </a:ext>
                  </a:extLst>
                </a:gridCol>
                <a:gridCol w="1336155">
                  <a:extLst>
                    <a:ext uri="{9D8B030D-6E8A-4147-A177-3AD203B41FA5}">
                      <a16:colId xmlns:a16="http://schemas.microsoft.com/office/drawing/2014/main" val="2705759555"/>
                    </a:ext>
                  </a:extLst>
                </a:gridCol>
                <a:gridCol w="1336155">
                  <a:extLst>
                    <a:ext uri="{9D8B030D-6E8A-4147-A177-3AD203B41FA5}">
                      <a16:colId xmlns:a16="http://schemas.microsoft.com/office/drawing/2014/main" val="2636225438"/>
                    </a:ext>
                  </a:extLst>
                </a:gridCol>
                <a:gridCol w="1336155">
                  <a:extLst>
                    <a:ext uri="{9D8B030D-6E8A-4147-A177-3AD203B41FA5}">
                      <a16:colId xmlns:a16="http://schemas.microsoft.com/office/drawing/2014/main" val="4045296820"/>
                    </a:ext>
                  </a:extLst>
                </a:gridCol>
                <a:gridCol w="1336155">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Valor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URLProceso</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CONTRATAR LA GERENCIA INTEGRAL PARA REALIZAR LOS MANTENIMIENTOS, REPARACIONES Y ADECUACIONES AL CENTRO AUTOMATICO DE DESPACHO (CAD) UBICADADO EN LA POLICIA METROPOLITANA DE CARTAGENA DE INDIAS, EN EL MARCO DEL PROYECTO CONSTRUCCIÓN Y DOTACIÓN PARA LOS ORGANISMOS DE SEGURIDAD, SOCORRO, JUSTICIA Y CONVIVENCIA EN CARTAGENA DE INDIAS2024130010032.</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Obra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133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$ 498.017.368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31/12/2024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07/01/2025</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EMPRESA DE DESARROLLO URBANO DE BOLIVAR SA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890481123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Alfonso Nieves Guerrero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Cartagena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https://community.secop.gov.co/Public/Tendering/OpportunityDetail/Index?noticeUID=CO1.NTC.7240596</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primera modificación fue realizada el 04 de abril de 2025 donde se prórroga  45 días calendarios y la fecha de terminación será hasta 20 de mayo de 2025.</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segunda modificación fue realizada el 20 de mayo de 2025 donde se prórroga 10 días calendarios y la fecha de terminación será hasta 30 de mayo de 2025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1129657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A2DC2-117F-E0E0-B0A1-E665433FD39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D5967E-85DA-5728-0902-8935CF95B651}"/>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F218943D-52A0-E2ED-9F72-028C66AAB903}"/>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D61C65B3-B32A-C5B4-99A2-9518B28A2EC5}"/>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C9F6B2C1-8D94-EB24-02A8-1DD43054FE21}"/>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74EB1520-AF38-8378-4595-76656DED05C3}"/>
              </a:ext>
            </a:extLst>
          </p:cNvPr>
          <p:cNvSpPr txBox="1"/>
          <p:nvPr/>
        </p:nvSpPr>
        <p:spPr>
          <a:xfrm>
            <a:off x="2857499" y="7633630"/>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EA29DE67-7F9D-D0D7-2213-C685580AEBD4}"/>
              </a:ext>
            </a:extLst>
          </p:cNvPr>
          <p:cNvSpPr txBox="1"/>
          <p:nvPr/>
        </p:nvSpPr>
        <p:spPr>
          <a:xfrm>
            <a:off x="228600" y="1385590"/>
            <a:ext cx="16154400" cy="1785361"/>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obras-</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Obra de construcción, instalación e implementación y puesta en marcha </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la infraestructura y señalización de playas  </a:t>
            </a:r>
          </a:p>
        </p:txBody>
      </p:sp>
      <p:graphicFrame>
        <p:nvGraphicFramePr>
          <p:cNvPr id="13" name="Tabla 12">
            <a:extLst>
              <a:ext uri="{FF2B5EF4-FFF2-40B4-BE49-F238E27FC236}">
                <a16:creationId xmlns:a16="http://schemas.microsoft.com/office/drawing/2014/main" id="{C121FD16-2FCA-2810-3160-85F7404B6504}"/>
              </a:ext>
            </a:extLst>
          </p:cNvPr>
          <p:cNvGraphicFramePr>
            <a:graphicFrameLocks noGrp="1"/>
          </p:cNvGraphicFramePr>
          <p:nvPr>
            <p:extLst>
              <p:ext uri="{D42A27DB-BD31-4B8C-83A1-F6EECF244321}">
                <p14:modId xmlns:p14="http://schemas.microsoft.com/office/powerpoint/2010/main" val="2998733700"/>
              </p:ext>
            </p:extLst>
          </p:nvPr>
        </p:nvGraphicFramePr>
        <p:xfrm>
          <a:off x="458992" y="3271783"/>
          <a:ext cx="17370013" cy="4327204"/>
        </p:xfrm>
        <a:graphic>
          <a:graphicData uri="http://schemas.openxmlformats.org/drawingml/2006/table">
            <a:tbl>
              <a:tblPr>
                <a:tableStyleId>{5C22544A-7EE6-4342-B048-85BDC9FD1C3A}</a:tableStyleId>
              </a:tblPr>
              <a:tblGrid>
                <a:gridCol w="1701938">
                  <a:extLst>
                    <a:ext uri="{9D8B030D-6E8A-4147-A177-3AD203B41FA5}">
                      <a16:colId xmlns:a16="http://schemas.microsoft.com/office/drawing/2014/main" val="2340275395"/>
                    </a:ext>
                  </a:extLst>
                </a:gridCol>
                <a:gridCol w="970370">
                  <a:extLst>
                    <a:ext uri="{9D8B030D-6E8A-4147-A177-3AD203B41FA5}">
                      <a16:colId xmlns:a16="http://schemas.microsoft.com/office/drawing/2014/main" val="3393802419"/>
                    </a:ext>
                  </a:extLst>
                </a:gridCol>
                <a:gridCol w="1336155">
                  <a:extLst>
                    <a:ext uri="{9D8B030D-6E8A-4147-A177-3AD203B41FA5}">
                      <a16:colId xmlns:a16="http://schemas.microsoft.com/office/drawing/2014/main" val="834624814"/>
                    </a:ext>
                  </a:extLst>
                </a:gridCol>
                <a:gridCol w="1336155">
                  <a:extLst>
                    <a:ext uri="{9D8B030D-6E8A-4147-A177-3AD203B41FA5}">
                      <a16:colId xmlns:a16="http://schemas.microsoft.com/office/drawing/2014/main" val="4084818244"/>
                    </a:ext>
                  </a:extLst>
                </a:gridCol>
                <a:gridCol w="1336155">
                  <a:extLst>
                    <a:ext uri="{9D8B030D-6E8A-4147-A177-3AD203B41FA5}">
                      <a16:colId xmlns:a16="http://schemas.microsoft.com/office/drawing/2014/main" val="3357712782"/>
                    </a:ext>
                  </a:extLst>
                </a:gridCol>
                <a:gridCol w="1336155">
                  <a:extLst>
                    <a:ext uri="{9D8B030D-6E8A-4147-A177-3AD203B41FA5}">
                      <a16:colId xmlns:a16="http://schemas.microsoft.com/office/drawing/2014/main" val="1175595022"/>
                    </a:ext>
                  </a:extLst>
                </a:gridCol>
                <a:gridCol w="1336155">
                  <a:extLst>
                    <a:ext uri="{9D8B030D-6E8A-4147-A177-3AD203B41FA5}">
                      <a16:colId xmlns:a16="http://schemas.microsoft.com/office/drawing/2014/main" val="2041036617"/>
                    </a:ext>
                  </a:extLst>
                </a:gridCol>
                <a:gridCol w="1336155">
                  <a:extLst>
                    <a:ext uri="{9D8B030D-6E8A-4147-A177-3AD203B41FA5}">
                      <a16:colId xmlns:a16="http://schemas.microsoft.com/office/drawing/2014/main" val="4071108569"/>
                    </a:ext>
                  </a:extLst>
                </a:gridCol>
                <a:gridCol w="1336155">
                  <a:extLst>
                    <a:ext uri="{9D8B030D-6E8A-4147-A177-3AD203B41FA5}">
                      <a16:colId xmlns:a16="http://schemas.microsoft.com/office/drawing/2014/main" val="2265991753"/>
                    </a:ext>
                  </a:extLst>
                </a:gridCol>
                <a:gridCol w="1336155">
                  <a:extLst>
                    <a:ext uri="{9D8B030D-6E8A-4147-A177-3AD203B41FA5}">
                      <a16:colId xmlns:a16="http://schemas.microsoft.com/office/drawing/2014/main" val="2705759555"/>
                    </a:ext>
                  </a:extLst>
                </a:gridCol>
                <a:gridCol w="886060">
                  <a:extLst>
                    <a:ext uri="{9D8B030D-6E8A-4147-A177-3AD203B41FA5}">
                      <a16:colId xmlns:a16="http://schemas.microsoft.com/office/drawing/2014/main" val="2636225438"/>
                    </a:ext>
                  </a:extLst>
                </a:gridCol>
                <a:gridCol w="990600">
                  <a:extLst>
                    <a:ext uri="{9D8B030D-6E8A-4147-A177-3AD203B41FA5}">
                      <a16:colId xmlns:a16="http://schemas.microsoft.com/office/drawing/2014/main" val="4045296820"/>
                    </a:ext>
                  </a:extLst>
                </a:gridCol>
                <a:gridCol w="2131805">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del contrato con Adiciones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URLProceso</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REALIZAR LA GERENCIA INTEGRAL PARA EJECUTAR LA FASE I LAS OBRAS DE CONSTRUCCIÓN, INSTALACIÓN, IMPLEMENTACIÓN Y PUESTA EN FUNCIONAMIENTO DE LA INFRAESTRUCTURA Y SEÑALIZACIÓN EN LAS PLAYAS DEL DISTRITO DE CARTAGENA DE INDIAS, EN EL MARCO DEL PROYECTO DE INVERSIÓN IMPLEMENTACIÓN DEL PROGRAMA VIGILANCIA DE LAS PLAYAS DEL DISTRITO DE CARTAGENA DE INDIAS BPIN 2021130010279.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Obra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251</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$ 7.656.567.007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27/05/2024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27/05/2024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EMPRESA DE DESARROLLO URBANO DE BOLIVAR SA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890481123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Alfonso Nieves Guerrero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Cartagena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https://community.secop.gov.co/Public/Tendering/OpportunityDetail/Index?noticeUID=CO1.NTC.6153827</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El contrato tuvo ocho (8)  modificaciones </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tercera modificación fue realizada el 24 de septiembre de 2024 se adiciona $ 239.903.543,22 por cantidades de obras no previstas (18 nuevas garitas).</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quinta modificación fue realizada 22 de noviembre de 2025 se adiciona $2.310.999.057,02 por cantidades obras pasar de 18 a 24 nuevas garitas. Asimismo, se prórroga la ejecución hasta el 31 de diciembre de 2024.</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octava modificación fue realizada el  31 de diciembre de 2024  donde se prórroga por un (1)  mes más la ejecución del contrato.</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1344642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B388A-B29A-8F1B-9185-B2631E42A5D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E75830-97EC-5F3E-6607-B37CD8E2D4FB}"/>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1B49580E-D4B6-F3AF-EF58-E19C77699F18}"/>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3D73B43A-7295-1614-BBE2-1906F1A2FB10}"/>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D6ECE760-8B9D-E1EC-F630-939FD5C21743}"/>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D422AEB3-A135-D231-4DF1-D63352C4A932}"/>
              </a:ext>
            </a:extLst>
          </p:cNvPr>
          <p:cNvSpPr txBox="1"/>
          <p:nvPr/>
        </p:nvSpPr>
        <p:spPr>
          <a:xfrm>
            <a:off x="2857498" y="7307867"/>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C1AF0B6F-EF4A-EEF6-667E-0FEE8DC5339B}"/>
              </a:ext>
            </a:extLst>
          </p:cNvPr>
          <p:cNvSpPr txBox="1"/>
          <p:nvPr/>
        </p:nvSpPr>
        <p:spPr>
          <a:xfrm>
            <a:off x="458992" y="1381501"/>
            <a:ext cx="14630400" cy="1785361"/>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obras </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Instalación, configuración, pruebas, puesta en marcha, soporte técnico y mantenimiento de alarmas comunitarias</a:t>
            </a:r>
          </a:p>
        </p:txBody>
      </p:sp>
      <p:graphicFrame>
        <p:nvGraphicFramePr>
          <p:cNvPr id="13" name="Tabla 12">
            <a:extLst>
              <a:ext uri="{FF2B5EF4-FFF2-40B4-BE49-F238E27FC236}">
                <a16:creationId xmlns:a16="http://schemas.microsoft.com/office/drawing/2014/main" id="{A01F91B6-9726-215B-ADF0-32C36BB48480}"/>
              </a:ext>
            </a:extLst>
          </p:cNvPr>
          <p:cNvGraphicFramePr>
            <a:graphicFrameLocks noGrp="1"/>
          </p:cNvGraphicFramePr>
          <p:nvPr>
            <p:extLst>
              <p:ext uri="{D42A27DB-BD31-4B8C-83A1-F6EECF244321}">
                <p14:modId xmlns:p14="http://schemas.microsoft.com/office/powerpoint/2010/main" val="532791408"/>
              </p:ext>
            </p:extLst>
          </p:nvPr>
        </p:nvGraphicFramePr>
        <p:xfrm>
          <a:off x="458992" y="3230565"/>
          <a:ext cx="17370013" cy="3949897"/>
        </p:xfrm>
        <a:graphic>
          <a:graphicData uri="http://schemas.openxmlformats.org/drawingml/2006/table">
            <a:tbl>
              <a:tblPr>
                <a:tableStyleId>{5C22544A-7EE6-4342-B048-85BDC9FD1C3A}</a:tableStyleId>
              </a:tblPr>
              <a:tblGrid>
                <a:gridCol w="1701938">
                  <a:extLst>
                    <a:ext uri="{9D8B030D-6E8A-4147-A177-3AD203B41FA5}">
                      <a16:colId xmlns:a16="http://schemas.microsoft.com/office/drawing/2014/main" val="2340275395"/>
                    </a:ext>
                  </a:extLst>
                </a:gridCol>
                <a:gridCol w="970370">
                  <a:extLst>
                    <a:ext uri="{9D8B030D-6E8A-4147-A177-3AD203B41FA5}">
                      <a16:colId xmlns:a16="http://schemas.microsoft.com/office/drawing/2014/main" val="3393802419"/>
                    </a:ext>
                  </a:extLst>
                </a:gridCol>
                <a:gridCol w="1336155">
                  <a:extLst>
                    <a:ext uri="{9D8B030D-6E8A-4147-A177-3AD203B41FA5}">
                      <a16:colId xmlns:a16="http://schemas.microsoft.com/office/drawing/2014/main" val="834624814"/>
                    </a:ext>
                  </a:extLst>
                </a:gridCol>
                <a:gridCol w="1336155">
                  <a:extLst>
                    <a:ext uri="{9D8B030D-6E8A-4147-A177-3AD203B41FA5}">
                      <a16:colId xmlns:a16="http://schemas.microsoft.com/office/drawing/2014/main" val="4084818244"/>
                    </a:ext>
                  </a:extLst>
                </a:gridCol>
                <a:gridCol w="1336155">
                  <a:extLst>
                    <a:ext uri="{9D8B030D-6E8A-4147-A177-3AD203B41FA5}">
                      <a16:colId xmlns:a16="http://schemas.microsoft.com/office/drawing/2014/main" val="3357712782"/>
                    </a:ext>
                  </a:extLst>
                </a:gridCol>
                <a:gridCol w="1336155">
                  <a:extLst>
                    <a:ext uri="{9D8B030D-6E8A-4147-A177-3AD203B41FA5}">
                      <a16:colId xmlns:a16="http://schemas.microsoft.com/office/drawing/2014/main" val="1175595022"/>
                    </a:ext>
                  </a:extLst>
                </a:gridCol>
                <a:gridCol w="1336155">
                  <a:extLst>
                    <a:ext uri="{9D8B030D-6E8A-4147-A177-3AD203B41FA5}">
                      <a16:colId xmlns:a16="http://schemas.microsoft.com/office/drawing/2014/main" val="2041036617"/>
                    </a:ext>
                  </a:extLst>
                </a:gridCol>
                <a:gridCol w="1336155">
                  <a:extLst>
                    <a:ext uri="{9D8B030D-6E8A-4147-A177-3AD203B41FA5}">
                      <a16:colId xmlns:a16="http://schemas.microsoft.com/office/drawing/2014/main" val="4071108569"/>
                    </a:ext>
                  </a:extLst>
                </a:gridCol>
                <a:gridCol w="1336155">
                  <a:extLst>
                    <a:ext uri="{9D8B030D-6E8A-4147-A177-3AD203B41FA5}">
                      <a16:colId xmlns:a16="http://schemas.microsoft.com/office/drawing/2014/main" val="2265991753"/>
                    </a:ext>
                  </a:extLst>
                </a:gridCol>
                <a:gridCol w="1336155">
                  <a:extLst>
                    <a:ext uri="{9D8B030D-6E8A-4147-A177-3AD203B41FA5}">
                      <a16:colId xmlns:a16="http://schemas.microsoft.com/office/drawing/2014/main" val="2705759555"/>
                    </a:ext>
                  </a:extLst>
                </a:gridCol>
                <a:gridCol w="886060">
                  <a:extLst>
                    <a:ext uri="{9D8B030D-6E8A-4147-A177-3AD203B41FA5}">
                      <a16:colId xmlns:a16="http://schemas.microsoft.com/office/drawing/2014/main" val="2636225438"/>
                    </a:ext>
                  </a:extLst>
                </a:gridCol>
                <a:gridCol w="990600">
                  <a:extLst>
                    <a:ext uri="{9D8B030D-6E8A-4147-A177-3AD203B41FA5}">
                      <a16:colId xmlns:a16="http://schemas.microsoft.com/office/drawing/2014/main" val="4045296820"/>
                    </a:ext>
                  </a:extLst>
                </a:gridCol>
                <a:gridCol w="2131805">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del contrato con Adiciones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URLProceso</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CONTRATAR LA INSTALACIÓN, CONFIGURACIÓN, PRUEBAS, PUESTA EN MARCHA, SOPORTE TÉCNICO Y MANTENIMIENTO DE LA FASE II DEL SISTEMAS DE ALARMAS COMUNITARIAS INTELIGENTES EN EL MARCO DEL PROYECTO CONSTRUCCIÓN Y DOTACIÓN PARA LOS ORGANISMOS DE SEGURIDAD, SOCORRO,</a:t>
                      </a: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JUSTICIA Y CONVIVENCIA EN CARTAGENA DE INDIAS CON BPIN 2024130010032</a:t>
                      </a: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Obra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251</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$ 5.349.330.841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05/11/2024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27/05/2024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EMPRESA DE TELECOMUNICACIONES DE BOGOTA ETB SA ESP</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899999115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 Diego   Ernesto  Molano Vega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Bogotá</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https://community.secop.gov.co/Public/Tendering/OpportunityDetail/Index?noticeUID=CO1.NTC.6950779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Tuvo una sola modificación realizada el 20 de diciembre de 2024 donde se prórroga  el plazo de ejecución hasta el 14 de marzo de 2025.</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3106913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BF185-AC06-0175-5454-2B9BC267F3B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22A288B-01D2-9DBF-B1E1-C7C0DC34B32F}"/>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524DADAB-7BB7-72C0-F86D-75BC46C94C78}"/>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ABBA2DA0-D937-3D1A-44B5-5F21E715EA64}"/>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54B84799-142A-4AC3-A67F-55FC53A831FF}"/>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9DE93241-688C-8EAE-6452-2A51D6567905}"/>
              </a:ext>
            </a:extLst>
          </p:cNvPr>
          <p:cNvSpPr txBox="1"/>
          <p:nvPr/>
        </p:nvSpPr>
        <p:spPr>
          <a:xfrm>
            <a:off x="2067111" y="7434801"/>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CCE9D763-C1C1-806B-E5BE-32A1677510BB}"/>
              </a:ext>
            </a:extLst>
          </p:cNvPr>
          <p:cNvSpPr txBox="1"/>
          <p:nvPr/>
        </p:nvSpPr>
        <p:spPr>
          <a:xfrm>
            <a:off x="304800" y="1343199"/>
            <a:ext cx="14630400" cy="1785361"/>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Suministro</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La logística integral para proporcionar soluciones de movilidad y equipamiento para fortalecer las acciones de seguridad y salvamento en Cartagena</a:t>
            </a:r>
          </a:p>
        </p:txBody>
      </p:sp>
      <p:graphicFrame>
        <p:nvGraphicFramePr>
          <p:cNvPr id="13" name="Tabla 12">
            <a:extLst>
              <a:ext uri="{FF2B5EF4-FFF2-40B4-BE49-F238E27FC236}">
                <a16:creationId xmlns:a16="http://schemas.microsoft.com/office/drawing/2014/main" id="{6AA097E3-6B43-ED8B-6A0D-689F1A7C143F}"/>
              </a:ext>
            </a:extLst>
          </p:cNvPr>
          <p:cNvGraphicFramePr>
            <a:graphicFrameLocks noGrp="1"/>
          </p:cNvGraphicFramePr>
          <p:nvPr>
            <p:extLst>
              <p:ext uri="{D42A27DB-BD31-4B8C-83A1-F6EECF244321}">
                <p14:modId xmlns:p14="http://schemas.microsoft.com/office/powerpoint/2010/main" val="4031744704"/>
              </p:ext>
            </p:extLst>
          </p:nvPr>
        </p:nvGraphicFramePr>
        <p:xfrm>
          <a:off x="458992" y="3230565"/>
          <a:ext cx="17370013" cy="3949897"/>
        </p:xfrm>
        <a:graphic>
          <a:graphicData uri="http://schemas.openxmlformats.org/drawingml/2006/table">
            <a:tbl>
              <a:tblPr>
                <a:tableStyleId>{5C22544A-7EE6-4342-B048-85BDC9FD1C3A}</a:tableStyleId>
              </a:tblPr>
              <a:tblGrid>
                <a:gridCol w="1701938">
                  <a:extLst>
                    <a:ext uri="{9D8B030D-6E8A-4147-A177-3AD203B41FA5}">
                      <a16:colId xmlns:a16="http://schemas.microsoft.com/office/drawing/2014/main" val="2340275395"/>
                    </a:ext>
                  </a:extLst>
                </a:gridCol>
                <a:gridCol w="970370">
                  <a:extLst>
                    <a:ext uri="{9D8B030D-6E8A-4147-A177-3AD203B41FA5}">
                      <a16:colId xmlns:a16="http://schemas.microsoft.com/office/drawing/2014/main" val="3393802419"/>
                    </a:ext>
                  </a:extLst>
                </a:gridCol>
                <a:gridCol w="1336155">
                  <a:extLst>
                    <a:ext uri="{9D8B030D-6E8A-4147-A177-3AD203B41FA5}">
                      <a16:colId xmlns:a16="http://schemas.microsoft.com/office/drawing/2014/main" val="834624814"/>
                    </a:ext>
                  </a:extLst>
                </a:gridCol>
                <a:gridCol w="1336155">
                  <a:extLst>
                    <a:ext uri="{9D8B030D-6E8A-4147-A177-3AD203B41FA5}">
                      <a16:colId xmlns:a16="http://schemas.microsoft.com/office/drawing/2014/main" val="4084818244"/>
                    </a:ext>
                  </a:extLst>
                </a:gridCol>
                <a:gridCol w="1336155">
                  <a:extLst>
                    <a:ext uri="{9D8B030D-6E8A-4147-A177-3AD203B41FA5}">
                      <a16:colId xmlns:a16="http://schemas.microsoft.com/office/drawing/2014/main" val="3357712782"/>
                    </a:ext>
                  </a:extLst>
                </a:gridCol>
                <a:gridCol w="1336155">
                  <a:extLst>
                    <a:ext uri="{9D8B030D-6E8A-4147-A177-3AD203B41FA5}">
                      <a16:colId xmlns:a16="http://schemas.microsoft.com/office/drawing/2014/main" val="1175595022"/>
                    </a:ext>
                  </a:extLst>
                </a:gridCol>
                <a:gridCol w="1336155">
                  <a:extLst>
                    <a:ext uri="{9D8B030D-6E8A-4147-A177-3AD203B41FA5}">
                      <a16:colId xmlns:a16="http://schemas.microsoft.com/office/drawing/2014/main" val="2041036617"/>
                    </a:ext>
                  </a:extLst>
                </a:gridCol>
                <a:gridCol w="1336155">
                  <a:extLst>
                    <a:ext uri="{9D8B030D-6E8A-4147-A177-3AD203B41FA5}">
                      <a16:colId xmlns:a16="http://schemas.microsoft.com/office/drawing/2014/main" val="4071108569"/>
                    </a:ext>
                  </a:extLst>
                </a:gridCol>
                <a:gridCol w="1336155">
                  <a:extLst>
                    <a:ext uri="{9D8B030D-6E8A-4147-A177-3AD203B41FA5}">
                      <a16:colId xmlns:a16="http://schemas.microsoft.com/office/drawing/2014/main" val="2265991753"/>
                    </a:ext>
                  </a:extLst>
                </a:gridCol>
                <a:gridCol w="1336155">
                  <a:extLst>
                    <a:ext uri="{9D8B030D-6E8A-4147-A177-3AD203B41FA5}">
                      <a16:colId xmlns:a16="http://schemas.microsoft.com/office/drawing/2014/main" val="2705759555"/>
                    </a:ext>
                  </a:extLst>
                </a:gridCol>
                <a:gridCol w="886060">
                  <a:extLst>
                    <a:ext uri="{9D8B030D-6E8A-4147-A177-3AD203B41FA5}">
                      <a16:colId xmlns:a16="http://schemas.microsoft.com/office/drawing/2014/main" val="2636225438"/>
                    </a:ext>
                  </a:extLst>
                </a:gridCol>
                <a:gridCol w="990600">
                  <a:extLst>
                    <a:ext uri="{9D8B030D-6E8A-4147-A177-3AD203B41FA5}">
                      <a16:colId xmlns:a16="http://schemas.microsoft.com/office/drawing/2014/main" val="4045296820"/>
                    </a:ext>
                  </a:extLst>
                </a:gridCol>
                <a:gridCol w="2131805">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del contrato con Adiciones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URLProceso</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CONTRATAR LA LOGÍSTICA INTEGRAL PARA PROPORCIONAR SOLUCIONES DE MOVILIDAD Y EQUIPAMIENTO PARA FORTALECER LAS ACCIONES DE SEGURIDAD Y SALVAMENTO EN CARTAGENA DE INDIAS EN EL MARCO DE LOS PROYECTOS DE INVERSIÓN PRIORIZADOS POR LA ENTIDAD.</a:t>
                      </a: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Suministro</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294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$ 16.793.617.484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08/03/2024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12/03/2024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INFOTIC S.A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900068796</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 Adolfo  Antonio  Tejada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Bogotá</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https://community.secop.gov.co/Public/Tendering/OpportunityDetail/Index?noticeUID=CO1.NTC.5799309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En total tuvo siete modificaciones el contrato</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tercera modificación fue realizada el 08 de julio de 2024 para adicionar $2.700.407.704 para adquirir nuevos elementos como casco, chalecos blindados, motocicletas, entre otros.</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cuarta modificación fue realizada el  26 de julio de 2024 para reducir el valor adicionado a $2.525.509.793 en el tercer modificatorio.</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séptima modificación fue realizada el 29 de noviembre de 2024 para prorrogar el plazo del contrato hasta el 31 de diciembre de 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2045937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FEC99-E993-234B-37AD-D256F88702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17324DE-159F-74F0-60E4-D003EFBB53B5}"/>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2414A7C3-F0E3-B0D4-7687-7DE490D243E4}"/>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0C560D2E-9F21-C964-6CBA-AA8F0BCF146A}"/>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7FC88015-3E9F-896B-65CB-AFF88A6C2F0D}"/>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30E953B3-D147-0275-128E-336A4317E321}"/>
              </a:ext>
            </a:extLst>
          </p:cNvPr>
          <p:cNvSpPr txBox="1"/>
          <p:nvPr/>
        </p:nvSpPr>
        <p:spPr>
          <a:xfrm>
            <a:off x="1047768" y="7205540"/>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78A83C94-12BB-1028-07B0-992260D5D6E4}"/>
              </a:ext>
            </a:extLst>
          </p:cNvPr>
          <p:cNvSpPr txBox="1"/>
          <p:nvPr/>
        </p:nvSpPr>
        <p:spPr>
          <a:xfrm>
            <a:off x="-457200" y="2709356"/>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Prestación de servicios</a:t>
            </a:r>
          </a:p>
        </p:txBody>
      </p:sp>
      <p:graphicFrame>
        <p:nvGraphicFramePr>
          <p:cNvPr id="12" name="Tabla 11">
            <a:extLst>
              <a:ext uri="{FF2B5EF4-FFF2-40B4-BE49-F238E27FC236}">
                <a16:creationId xmlns:a16="http://schemas.microsoft.com/office/drawing/2014/main" id="{83C96107-C010-5673-4FA2-9023CB565494}"/>
              </a:ext>
            </a:extLst>
          </p:cNvPr>
          <p:cNvGraphicFramePr>
            <a:graphicFrameLocks noGrp="1"/>
          </p:cNvGraphicFramePr>
          <p:nvPr>
            <p:extLst>
              <p:ext uri="{D42A27DB-BD31-4B8C-83A1-F6EECF244321}">
                <p14:modId xmlns:p14="http://schemas.microsoft.com/office/powerpoint/2010/main" val="1691539974"/>
              </p:ext>
            </p:extLst>
          </p:nvPr>
        </p:nvGraphicFramePr>
        <p:xfrm>
          <a:off x="3859197" y="3775642"/>
          <a:ext cx="6950143" cy="3198978"/>
        </p:xfrm>
        <a:graphic>
          <a:graphicData uri="http://schemas.openxmlformats.org/drawingml/2006/table">
            <a:tbl>
              <a:tblPr>
                <a:tableStyleId>{D7AC3CCA-C797-4891-BE02-D94E43425B78}</a:tableStyleId>
              </a:tblPr>
              <a:tblGrid>
                <a:gridCol w="3001261">
                  <a:extLst>
                    <a:ext uri="{9D8B030D-6E8A-4147-A177-3AD203B41FA5}">
                      <a16:colId xmlns:a16="http://schemas.microsoft.com/office/drawing/2014/main" val="1690890494"/>
                    </a:ext>
                  </a:extLst>
                </a:gridCol>
                <a:gridCol w="1954386">
                  <a:extLst>
                    <a:ext uri="{9D8B030D-6E8A-4147-A177-3AD203B41FA5}">
                      <a16:colId xmlns:a16="http://schemas.microsoft.com/office/drawing/2014/main" val="782908510"/>
                    </a:ext>
                  </a:extLst>
                </a:gridCol>
                <a:gridCol w="1994496">
                  <a:extLst>
                    <a:ext uri="{9D8B030D-6E8A-4147-A177-3AD203B41FA5}">
                      <a16:colId xmlns:a16="http://schemas.microsoft.com/office/drawing/2014/main" val="1858701544"/>
                    </a:ext>
                  </a:extLst>
                </a:gridCol>
              </a:tblGrid>
              <a:tr h="552407">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Tipo de contrato</a:t>
                      </a:r>
                      <a:endParaRPr lang="es-MX" sz="20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CO" sz="2000" b="0" i="0" u="none" strike="noStrike" dirty="0" err="1">
                          <a:solidFill>
                            <a:schemeClr val="bg1"/>
                          </a:solidFill>
                          <a:effectLst/>
                          <a:latin typeface="Century Gothic Paneuropean Heavy" panose="020B0604020202020204" charset="0"/>
                          <a:cs typeface="Century Gothic Paneuropean Heavy" panose="020B0604020202020204" charset="0"/>
                        </a:rPr>
                        <a:t>N°</a:t>
                      </a:r>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 de contratos </a:t>
                      </a: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Valor ($)</a:t>
                      </a:r>
                    </a:p>
                  </a:txBody>
                  <a:tcPr marL="7620" marR="7620" marT="7620" marB="0" anchor="ctr">
                    <a:solidFill>
                      <a:srgbClr val="30A2C7"/>
                    </a:solidFill>
                  </a:tcPr>
                </a:tc>
                <a:extLst>
                  <a:ext uri="{0D108BD9-81ED-4DB2-BD59-A6C34878D82A}">
                    <a16:rowId xmlns:a16="http://schemas.microsoft.com/office/drawing/2014/main" val="4104151368"/>
                  </a:ext>
                </a:extLst>
              </a:tr>
              <a:tr h="860586">
                <a:tc>
                  <a:txBody>
                    <a:bodyPr/>
                    <a:lstStyle/>
                    <a:p>
                      <a:pPr algn="ctr" fontAlgn="b"/>
                      <a:r>
                        <a:rPr lang="es-MX" sz="1800" u="none" strike="noStrike" dirty="0">
                          <a:solidFill>
                            <a:schemeClr val="bg1"/>
                          </a:solidFill>
                          <a:effectLst/>
                          <a:latin typeface="Century Gothic Paneuropean Heavy" panose="020B0604020202020204" charset="0"/>
                          <a:cs typeface="Century Gothic Paneuropean Heavy" panose="020B0604020202020204" charset="0"/>
                        </a:rPr>
                        <a:t>Contratos de prestación de servicios de personas naturales </a:t>
                      </a:r>
                      <a:endParaRPr lang="es-MX" sz="18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MX" sz="2000" b="0" i="0" u="none" strike="noStrike" dirty="0">
                          <a:solidFill>
                            <a:schemeClr val="bg1"/>
                          </a:solidFill>
                          <a:effectLst/>
                          <a:latin typeface="Century Gothic Paneuropean Heavy" panose="020B0604020202020204" charset="0"/>
                          <a:cs typeface="Century Gothic Paneuropean Heavy" panose="020B0604020202020204" charset="0"/>
                        </a:rPr>
                        <a:t>396</a:t>
                      </a:r>
                      <a:endParaRPr lang="es-CO" sz="2000" b="0"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CO" sz="2000" u="none" strike="noStrike" dirty="0">
                          <a:solidFill>
                            <a:schemeClr val="bg1"/>
                          </a:solidFill>
                          <a:effectLst/>
                          <a:latin typeface="Century Gothic Paneuropean Heavy" panose="020B0604020202020204" charset="0"/>
                          <a:cs typeface="Century Gothic Paneuropean Heavy" panose="020B0604020202020204" charset="0"/>
                        </a:rPr>
                        <a:t>5.665.340.000</a:t>
                      </a:r>
                    </a:p>
                  </a:txBody>
                  <a:tcPr marL="7620" marR="7620" marT="7620" marB="0" anchor="ctr">
                    <a:solidFill>
                      <a:srgbClr val="30A2C7"/>
                    </a:solidFill>
                  </a:tcPr>
                </a:tc>
                <a:extLst>
                  <a:ext uri="{0D108BD9-81ED-4DB2-BD59-A6C34878D82A}">
                    <a16:rowId xmlns:a16="http://schemas.microsoft.com/office/drawing/2014/main" val="651742113"/>
                  </a:ext>
                </a:extLst>
              </a:tr>
              <a:tr h="86058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800" u="none" strike="noStrike" dirty="0">
                          <a:solidFill>
                            <a:schemeClr val="bg1"/>
                          </a:solidFill>
                          <a:effectLst/>
                          <a:latin typeface="Century Gothic Paneuropean Heavy" panose="020B0604020202020204" charset="0"/>
                          <a:cs typeface="Century Gothic Paneuropean Heavy" panose="020B0604020202020204" charset="0"/>
                        </a:rPr>
                        <a:t>Contratos de prestación de servicios de personas jurídicas </a:t>
                      </a:r>
                      <a:endParaRPr lang="es-MX" sz="18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7</a:t>
                      </a: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4.968.249.203</a:t>
                      </a:r>
                    </a:p>
                  </a:txBody>
                  <a:tcPr marL="7620" marR="7620" marT="7620" marB="0" anchor="ctr">
                    <a:solidFill>
                      <a:srgbClr val="30A2C7"/>
                    </a:solidFill>
                  </a:tcPr>
                </a:tc>
                <a:extLst>
                  <a:ext uri="{0D108BD9-81ED-4DB2-BD59-A6C34878D82A}">
                    <a16:rowId xmlns:a16="http://schemas.microsoft.com/office/drawing/2014/main" val="793090014"/>
                  </a:ext>
                </a:extLst>
              </a:tr>
              <a:tr h="860586">
                <a:tc>
                  <a:txBody>
                    <a:bodyPr/>
                    <a:lstStyle/>
                    <a:p>
                      <a:pPr algn="ctr" fontAlgn="b"/>
                      <a:r>
                        <a:rPr lang="es-CO" sz="1800" u="none" strike="noStrike" dirty="0">
                          <a:solidFill>
                            <a:schemeClr val="bg1"/>
                          </a:solidFill>
                          <a:effectLst/>
                          <a:latin typeface="Century Gothic Paneuropean Heavy" panose="020B0604020202020204" charset="0"/>
                          <a:cs typeface="Century Gothic Paneuropean Heavy" panose="020B0604020202020204" charset="0"/>
                        </a:rPr>
                        <a:t>Personas naturales contratadas por prestación de servicios  </a:t>
                      </a:r>
                      <a:endParaRPr lang="es-CO" sz="18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310</a:t>
                      </a:r>
                    </a:p>
                  </a:txBody>
                  <a:tcPr marL="7620" marR="7620" marT="7620" marB="0" anchor="ctr">
                    <a:solidFill>
                      <a:srgbClr val="30A2C7"/>
                    </a:solidFill>
                  </a:tcPr>
                </a:tc>
                <a:tc>
                  <a:txBody>
                    <a:bodyPr/>
                    <a:lstStyle/>
                    <a:p>
                      <a:pPr algn="ctr" fontAlgn="b"/>
                      <a:r>
                        <a:rPr lang="es-CO" sz="2000" u="none" strike="noStrike" dirty="0">
                          <a:solidFill>
                            <a:schemeClr val="bg1"/>
                          </a:solidFill>
                          <a:effectLst/>
                          <a:latin typeface="Century Gothic Paneuropean Heavy" panose="020B0604020202020204" charset="0"/>
                          <a:cs typeface="Century Gothic Paneuropean Heavy" panose="020B0604020202020204" charset="0"/>
                        </a:rPr>
                        <a:t> 5.665.340.000 </a:t>
                      </a:r>
                      <a:endParaRPr lang="es-CO" sz="2000" b="0"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extLst>
                  <a:ext uri="{0D108BD9-81ED-4DB2-BD59-A6C34878D82A}">
                    <a16:rowId xmlns:a16="http://schemas.microsoft.com/office/drawing/2014/main" val="4257876740"/>
                  </a:ext>
                </a:extLst>
              </a:tr>
            </a:tbl>
          </a:graphicData>
        </a:graphic>
      </p:graphicFrame>
      <p:sp>
        <p:nvSpPr>
          <p:cNvPr id="8" name="CuadroTexto 7">
            <a:extLst>
              <a:ext uri="{FF2B5EF4-FFF2-40B4-BE49-F238E27FC236}">
                <a16:creationId xmlns:a16="http://schemas.microsoft.com/office/drawing/2014/main" id="{10D7C1DA-633D-DA44-6530-4889A368F271}"/>
              </a:ext>
            </a:extLst>
          </p:cNvPr>
          <p:cNvSpPr txBox="1"/>
          <p:nvPr/>
        </p:nvSpPr>
        <p:spPr>
          <a:xfrm>
            <a:off x="13106400" y="4025631"/>
            <a:ext cx="4038600" cy="1477328"/>
          </a:xfrm>
          <a:prstGeom prst="rect">
            <a:avLst/>
          </a:prstGeom>
          <a:noFill/>
        </p:spPr>
        <p:txBody>
          <a:bodyPr wrap="square" rtlCol="0">
            <a:spAutoFit/>
          </a:bodyPr>
          <a:lstStyle/>
          <a:p>
            <a:pPr algn="ctr"/>
            <a:r>
              <a:rPr lang="es-CO" dirty="0">
                <a:latin typeface="Century Gothic Paneuropean Heavy" panose="020B0604020202020204" charset="0"/>
                <a:cs typeface="Century Gothic Paneuropean Heavy" panose="020B0604020202020204" charset="0"/>
              </a:rPr>
              <a:t>En total celebraron 403 contratos por ordenes de prestación de servicios (OPS) que equivalen a 317 personas contratadas en el año 2024. </a:t>
            </a:r>
          </a:p>
        </p:txBody>
      </p:sp>
      <p:cxnSp>
        <p:nvCxnSpPr>
          <p:cNvPr id="11" name="Conector: angular 10">
            <a:extLst>
              <a:ext uri="{FF2B5EF4-FFF2-40B4-BE49-F238E27FC236}">
                <a16:creationId xmlns:a16="http://schemas.microsoft.com/office/drawing/2014/main" id="{737AB079-3B5B-04AE-6BAE-A6F30D297A08}"/>
              </a:ext>
            </a:extLst>
          </p:cNvPr>
          <p:cNvCxnSpPr/>
          <p:nvPr/>
        </p:nvCxnSpPr>
        <p:spPr>
          <a:xfrm flipV="1">
            <a:off x="10945096" y="4895343"/>
            <a:ext cx="2193857" cy="1848357"/>
          </a:xfrm>
          <a:prstGeom prst="bentConnector3">
            <a:avLst/>
          </a:prstGeom>
          <a:ln w="76200">
            <a:solidFill>
              <a:srgbClr val="BF041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967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517B9-1230-3388-B4D3-FF4B4317673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5210DF2-2118-FF51-2EEF-80B84D1253E3}"/>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A5E55CDD-E3FD-44BD-F731-84B2494442D2}"/>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DDD5D57C-B8FC-3673-553D-1C77459D1B48}"/>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6C338B0F-8C86-841D-5FA7-C98CF038DE6D}"/>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7B80F886-CF40-7A4F-84D0-75E99C8D6CF1}"/>
              </a:ext>
            </a:extLst>
          </p:cNvPr>
          <p:cNvSpPr txBox="1"/>
          <p:nvPr/>
        </p:nvSpPr>
        <p:spPr>
          <a:xfrm>
            <a:off x="2567192" y="7277100"/>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20A40F64-05EE-6423-51DA-38F910F8E311}"/>
              </a:ext>
            </a:extLst>
          </p:cNvPr>
          <p:cNvSpPr txBox="1"/>
          <p:nvPr/>
        </p:nvSpPr>
        <p:spPr>
          <a:xfrm>
            <a:off x="471692" y="1727935"/>
            <a:ext cx="14630400" cy="1169807"/>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Prestación de Servicios-</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Solución Integral para integración de Cámaras en CCTV</a:t>
            </a:r>
          </a:p>
        </p:txBody>
      </p:sp>
      <p:graphicFrame>
        <p:nvGraphicFramePr>
          <p:cNvPr id="13" name="Tabla 12">
            <a:extLst>
              <a:ext uri="{FF2B5EF4-FFF2-40B4-BE49-F238E27FC236}">
                <a16:creationId xmlns:a16="http://schemas.microsoft.com/office/drawing/2014/main" id="{F7217513-6536-18CC-705B-50B517680F9F}"/>
              </a:ext>
            </a:extLst>
          </p:cNvPr>
          <p:cNvGraphicFramePr>
            <a:graphicFrameLocks noGrp="1"/>
          </p:cNvGraphicFramePr>
          <p:nvPr>
            <p:extLst>
              <p:ext uri="{D42A27DB-BD31-4B8C-83A1-F6EECF244321}">
                <p14:modId xmlns:p14="http://schemas.microsoft.com/office/powerpoint/2010/main" val="2964120220"/>
              </p:ext>
            </p:extLst>
          </p:nvPr>
        </p:nvGraphicFramePr>
        <p:xfrm>
          <a:off x="458992" y="3230565"/>
          <a:ext cx="17370013" cy="3949897"/>
        </p:xfrm>
        <a:graphic>
          <a:graphicData uri="http://schemas.openxmlformats.org/drawingml/2006/table">
            <a:tbl>
              <a:tblPr>
                <a:tableStyleId>{5C22544A-7EE6-4342-B048-85BDC9FD1C3A}</a:tableStyleId>
              </a:tblPr>
              <a:tblGrid>
                <a:gridCol w="1903208">
                  <a:extLst>
                    <a:ext uri="{9D8B030D-6E8A-4147-A177-3AD203B41FA5}">
                      <a16:colId xmlns:a16="http://schemas.microsoft.com/office/drawing/2014/main" val="2340275395"/>
                    </a:ext>
                  </a:extLst>
                </a:gridCol>
                <a:gridCol w="1143000">
                  <a:extLst>
                    <a:ext uri="{9D8B030D-6E8A-4147-A177-3AD203B41FA5}">
                      <a16:colId xmlns:a16="http://schemas.microsoft.com/office/drawing/2014/main" val="3393802419"/>
                    </a:ext>
                  </a:extLst>
                </a:gridCol>
                <a:gridCol w="962255">
                  <a:extLst>
                    <a:ext uri="{9D8B030D-6E8A-4147-A177-3AD203B41FA5}">
                      <a16:colId xmlns:a16="http://schemas.microsoft.com/office/drawing/2014/main" val="834624814"/>
                    </a:ext>
                  </a:extLst>
                </a:gridCol>
                <a:gridCol w="1336155">
                  <a:extLst>
                    <a:ext uri="{9D8B030D-6E8A-4147-A177-3AD203B41FA5}">
                      <a16:colId xmlns:a16="http://schemas.microsoft.com/office/drawing/2014/main" val="4084818244"/>
                    </a:ext>
                  </a:extLst>
                </a:gridCol>
                <a:gridCol w="1336155">
                  <a:extLst>
                    <a:ext uri="{9D8B030D-6E8A-4147-A177-3AD203B41FA5}">
                      <a16:colId xmlns:a16="http://schemas.microsoft.com/office/drawing/2014/main" val="3357712782"/>
                    </a:ext>
                  </a:extLst>
                </a:gridCol>
                <a:gridCol w="1336155">
                  <a:extLst>
                    <a:ext uri="{9D8B030D-6E8A-4147-A177-3AD203B41FA5}">
                      <a16:colId xmlns:a16="http://schemas.microsoft.com/office/drawing/2014/main" val="1175595022"/>
                    </a:ext>
                  </a:extLst>
                </a:gridCol>
                <a:gridCol w="1336155">
                  <a:extLst>
                    <a:ext uri="{9D8B030D-6E8A-4147-A177-3AD203B41FA5}">
                      <a16:colId xmlns:a16="http://schemas.microsoft.com/office/drawing/2014/main" val="2041036617"/>
                    </a:ext>
                  </a:extLst>
                </a:gridCol>
                <a:gridCol w="1389325">
                  <a:extLst>
                    <a:ext uri="{9D8B030D-6E8A-4147-A177-3AD203B41FA5}">
                      <a16:colId xmlns:a16="http://schemas.microsoft.com/office/drawing/2014/main" val="4071108569"/>
                    </a:ext>
                  </a:extLst>
                </a:gridCol>
                <a:gridCol w="1282985">
                  <a:extLst>
                    <a:ext uri="{9D8B030D-6E8A-4147-A177-3AD203B41FA5}">
                      <a16:colId xmlns:a16="http://schemas.microsoft.com/office/drawing/2014/main" val="2265991753"/>
                    </a:ext>
                  </a:extLst>
                </a:gridCol>
                <a:gridCol w="1336155">
                  <a:extLst>
                    <a:ext uri="{9D8B030D-6E8A-4147-A177-3AD203B41FA5}">
                      <a16:colId xmlns:a16="http://schemas.microsoft.com/office/drawing/2014/main" val="2705759555"/>
                    </a:ext>
                  </a:extLst>
                </a:gridCol>
                <a:gridCol w="886060">
                  <a:extLst>
                    <a:ext uri="{9D8B030D-6E8A-4147-A177-3AD203B41FA5}">
                      <a16:colId xmlns:a16="http://schemas.microsoft.com/office/drawing/2014/main" val="2636225438"/>
                    </a:ext>
                  </a:extLst>
                </a:gridCol>
                <a:gridCol w="990600">
                  <a:extLst>
                    <a:ext uri="{9D8B030D-6E8A-4147-A177-3AD203B41FA5}">
                      <a16:colId xmlns:a16="http://schemas.microsoft.com/office/drawing/2014/main" val="4045296820"/>
                    </a:ext>
                  </a:extLst>
                </a:gridCol>
                <a:gridCol w="2131805">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del contrato con Adiciones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URLProceso</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CONTRATAR UNA SOLUCIÓN INTEGRAL DE ADQUISICIÓN O CAPTURA DE VIDEO, PROCESAMIENTO, ALMACENAMIENTO LOCAL DE VIDEO, TRANSMISIÓN Y VISUALIZACIÓN DE IMÁGENES DE CÁMARAS DE SEGURIDAD PERTENECIENTES A ESTABLECIMIENTOS DE COMERCIO, INSTITUCIONES PÚBLICAS Y SITIOS PRIVADOS INTERESADOS EN INTEGRARSE CON EL CAD DE LA POLICÍA METROPOLITANA DE CARTAGENA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Prestación de Servicios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92</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$ 3.096.644.447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17/09/2024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1/10/2024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EMPRESA DE TELECOMUNICACIONES DE BOGOTA ETB SA ESP</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899999115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 Diego   Ernesto  Molano Vega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Bogotá</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https://community.secop.gov.co/Public/Tendering/OpportunityDetail/Index?noticeUID=CO1.NTC.6973544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El contrato tuvo tres (3) modificaciones </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primera modificación fue realizada el 13 de diciembre de 2024 que prorrogaba el contrato hasta el 31 de diciembre de 2024.</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segunda modificación fue realizada el 20 de diciembre de 2024 que prorrogaba el contrato hasta el 07 de febrero de 2025.</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tercera modificación fue realizada el 08 de febrero de 2025 que prorrogaba el contrato hasta el 25 de febrero de 2025.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1615795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3DB06-998C-5245-09BE-406FCF7ECD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A1EE30F-9928-ED3B-506C-2E40B970C0A4}"/>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0A7C8492-22BB-4456-5C0E-25E6891D49DE}"/>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008D5154-BDE1-CB62-6BBA-C1DE0F4C8C9A}"/>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BED52FB9-29B6-19BD-12DF-BD0E4964F727}"/>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074A74FE-02AC-9ECC-EC42-5DBC9210705B}"/>
              </a:ext>
            </a:extLst>
          </p:cNvPr>
          <p:cNvSpPr txBox="1"/>
          <p:nvPr/>
        </p:nvSpPr>
        <p:spPr>
          <a:xfrm>
            <a:off x="2590800" y="7734300"/>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4F0BB4C4-6E86-4670-0262-E1B377C88B44}"/>
              </a:ext>
            </a:extLst>
          </p:cNvPr>
          <p:cNvSpPr txBox="1"/>
          <p:nvPr/>
        </p:nvSpPr>
        <p:spPr>
          <a:xfrm>
            <a:off x="304800" y="1409424"/>
            <a:ext cx="14630400" cy="1785361"/>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Prestación de Servicios-</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Fortalecimiento y optimización técnica y operativa de la plataforma de recibo, atención y despacho de llamadas de seguridad y emergencias </a:t>
            </a:r>
          </a:p>
        </p:txBody>
      </p:sp>
      <p:graphicFrame>
        <p:nvGraphicFramePr>
          <p:cNvPr id="13" name="Tabla 12">
            <a:extLst>
              <a:ext uri="{FF2B5EF4-FFF2-40B4-BE49-F238E27FC236}">
                <a16:creationId xmlns:a16="http://schemas.microsoft.com/office/drawing/2014/main" id="{2F356A6D-3D84-14B5-D6EA-C0FFE75FDE58}"/>
              </a:ext>
            </a:extLst>
          </p:cNvPr>
          <p:cNvGraphicFramePr>
            <a:graphicFrameLocks noGrp="1"/>
          </p:cNvGraphicFramePr>
          <p:nvPr>
            <p:extLst>
              <p:ext uri="{D42A27DB-BD31-4B8C-83A1-F6EECF244321}">
                <p14:modId xmlns:p14="http://schemas.microsoft.com/office/powerpoint/2010/main" val="3640638347"/>
              </p:ext>
            </p:extLst>
          </p:nvPr>
        </p:nvGraphicFramePr>
        <p:xfrm>
          <a:off x="917987" y="3520023"/>
          <a:ext cx="16379412" cy="3949897"/>
        </p:xfrm>
        <a:graphic>
          <a:graphicData uri="http://schemas.openxmlformats.org/drawingml/2006/table">
            <a:tbl>
              <a:tblPr>
                <a:tableStyleId>{5C22544A-7EE6-4342-B048-85BDC9FD1C3A}</a:tableStyleId>
              </a:tblPr>
              <a:tblGrid>
                <a:gridCol w="1794668">
                  <a:extLst>
                    <a:ext uri="{9D8B030D-6E8A-4147-A177-3AD203B41FA5}">
                      <a16:colId xmlns:a16="http://schemas.microsoft.com/office/drawing/2014/main" val="2340275395"/>
                    </a:ext>
                  </a:extLst>
                </a:gridCol>
                <a:gridCol w="1077816">
                  <a:extLst>
                    <a:ext uri="{9D8B030D-6E8A-4147-A177-3AD203B41FA5}">
                      <a16:colId xmlns:a16="http://schemas.microsoft.com/office/drawing/2014/main" val="3393802419"/>
                    </a:ext>
                  </a:extLst>
                </a:gridCol>
                <a:gridCol w="907378">
                  <a:extLst>
                    <a:ext uri="{9D8B030D-6E8A-4147-A177-3AD203B41FA5}">
                      <a16:colId xmlns:a16="http://schemas.microsoft.com/office/drawing/2014/main" val="834624814"/>
                    </a:ext>
                  </a:extLst>
                </a:gridCol>
                <a:gridCol w="1259955">
                  <a:extLst>
                    <a:ext uri="{9D8B030D-6E8A-4147-A177-3AD203B41FA5}">
                      <a16:colId xmlns:a16="http://schemas.microsoft.com/office/drawing/2014/main" val="4084818244"/>
                    </a:ext>
                  </a:extLst>
                </a:gridCol>
                <a:gridCol w="1433596">
                  <a:extLst>
                    <a:ext uri="{9D8B030D-6E8A-4147-A177-3AD203B41FA5}">
                      <a16:colId xmlns:a16="http://schemas.microsoft.com/office/drawing/2014/main" val="3357712782"/>
                    </a:ext>
                  </a:extLst>
                </a:gridCol>
                <a:gridCol w="1086314">
                  <a:extLst>
                    <a:ext uri="{9D8B030D-6E8A-4147-A177-3AD203B41FA5}">
                      <a16:colId xmlns:a16="http://schemas.microsoft.com/office/drawing/2014/main" val="1175595022"/>
                    </a:ext>
                  </a:extLst>
                </a:gridCol>
                <a:gridCol w="1259955">
                  <a:extLst>
                    <a:ext uri="{9D8B030D-6E8A-4147-A177-3AD203B41FA5}">
                      <a16:colId xmlns:a16="http://schemas.microsoft.com/office/drawing/2014/main" val="2041036617"/>
                    </a:ext>
                  </a:extLst>
                </a:gridCol>
                <a:gridCol w="1310093">
                  <a:extLst>
                    <a:ext uri="{9D8B030D-6E8A-4147-A177-3AD203B41FA5}">
                      <a16:colId xmlns:a16="http://schemas.microsoft.com/office/drawing/2014/main" val="4071108569"/>
                    </a:ext>
                  </a:extLst>
                </a:gridCol>
                <a:gridCol w="1209817">
                  <a:extLst>
                    <a:ext uri="{9D8B030D-6E8A-4147-A177-3AD203B41FA5}">
                      <a16:colId xmlns:a16="http://schemas.microsoft.com/office/drawing/2014/main" val="2265991753"/>
                    </a:ext>
                  </a:extLst>
                </a:gridCol>
                <a:gridCol w="1259955">
                  <a:extLst>
                    <a:ext uri="{9D8B030D-6E8A-4147-A177-3AD203B41FA5}">
                      <a16:colId xmlns:a16="http://schemas.microsoft.com/office/drawing/2014/main" val="2705759555"/>
                    </a:ext>
                  </a:extLst>
                </a:gridCol>
                <a:gridCol w="763674">
                  <a:extLst>
                    <a:ext uri="{9D8B030D-6E8A-4147-A177-3AD203B41FA5}">
                      <a16:colId xmlns:a16="http://schemas.microsoft.com/office/drawing/2014/main" val="2636225438"/>
                    </a:ext>
                  </a:extLst>
                </a:gridCol>
                <a:gridCol w="1005961">
                  <a:extLst>
                    <a:ext uri="{9D8B030D-6E8A-4147-A177-3AD203B41FA5}">
                      <a16:colId xmlns:a16="http://schemas.microsoft.com/office/drawing/2014/main" val="4045296820"/>
                    </a:ext>
                  </a:extLst>
                </a:gridCol>
                <a:gridCol w="2010230">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del contrato con Adiciones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URLProceso</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CONTRATAR ACCIONES DE FORTALECIMIENTO Y OPTIMIZACIÓN TÉCNICA Y OPERATIVA DE LA PLATAFORMA DE RECIBO, ATENCIÓN Y DESPACHO DE LLAMADAS DE SEGURIDAD Y EMERGENCIAS EN CARTAGENA DE INDIAS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Prestación de Servicios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Meses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$ 1.199.466.346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31/12/2024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25/02/2025</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EXTECH S.A.S.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901637109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 MARTINEZ OSORIO HUGO RAFAEL</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Santa Marta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https://community.secop.gov.co/Public/Tendering/OpportunityDetail/Index?noticeUID=CO1.NTC.7257211</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No realizado ninguna modificación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2648674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A9888-9C8F-8F9C-F37C-5BA30CB01AE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47B0420-2DE1-784C-312C-21E1DA048A32}"/>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3FE180D4-4CA4-0F1E-8DCC-4B996E2D4AD5}"/>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BD0C7F7B-EEEC-3635-3061-422741AB3E4C}"/>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0269F20D-484D-5068-C3F6-912947599F70}"/>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5AE3BDF8-2569-51E0-E487-1DE21D514613}"/>
              </a:ext>
            </a:extLst>
          </p:cNvPr>
          <p:cNvSpPr txBox="1"/>
          <p:nvPr/>
        </p:nvSpPr>
        <p:spPr>
          <a:xfrm>
            <a:off x="2590800" y="7734300"/>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FDBE6ECF-7620-B927-9254-26C9794FEDEF}"/>
              </a:ext>
            </a:extLst>
          </p:cNvPr>
          <p:cNvSpPr txBox="1"/>
          <p:nvPr/>
        </p:nvSpPr>
        <p:spPr>
          <a:xfrm>
            <a:off x="304800" y="1409424"/>
            <a:ext cx="14630400" cy="1785361"/>
          </a:xfrm>
          <a:prstGeom prst="rect">
            <a:avLst/>
          </a:prstGeom>
        </p:spPr>
        <p:txBody>
          <a:bodyPr wrap="square" lIns="0" tIns="0" rIns="0" bIns="0" rtlCol="0" anchor="t">
            <a:spAutoFit/>
          </a:bodyPr>
          <a:lstStyle/>
          <a:p>
            <a:pPr algn="ctr">
              <a:lnSpc>
                <a:spcPts val="4759"/>
              </a:lnSpc>
            </a:pPr>
            <a:r>
              <a:rPr lang="es-MX" sz="28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Contratación Directa destinada a  Prestación de Servicios-</a:t>
            </a:r>
          </a:p>
          <a:p>
            <a:pPr algn="ctr">
              <a:lnSpc>
                <a:spcPts val="4759"/>
              </a:lnSpc>
            </a:pPr>
            <a:r>
              <a:rPr lang="es-MX" sz="2800" b="1" dirty="0">
                <a:solidFill>
                  <a:srgbClr val="0B0C0C"/>
                </a:solidFill>
                <a:latin typeface="Century Gothic Paneuropean"/>
                <a:ea typeface="Century Gothic Paneuropean"/>
                <a:cs typeface="Century Gothic Paneuropean"/>
                <a:sym typeface="Century Gothic Paneuropean"/>
              </a:rPr>
              <a:t>Fortalecimiento y optimización técnica y operativa de la plataforma de recibo, atención y despacho de llamadas de seguridad y emergencias </a:t>
            </a:r>
          </a:p>
        </p:txBody>
      </p:sp>
      <p:graphicFrame>
        <p:nvGraphicFramePr>
          <p:cNvPr id="13" name="Tabla 12">
            <a:extLst>
              <a:ext uri="{FF2B5EF4-FFF2-40B4-BE49-F238E27FC236}">
                <a16:creationId xmlns:a16="http://schemas.microsoft.com/office/drawing/2014/main" id="{D99FC347-92A0-1E23-DBB1-2259921DC78B}"/>
              </a:ext>
            </a:extLst>
          </p:cNvPr>
          <p:cNvGraphicFramePr>
            <a:graphicFrameLocks noGrp="1"/>
          </p:cNvGraphicFramePr>
          <p:nvPr>
            <p:extLst>
              <p:ext uri="{D42A27DB-BD31-4B8C-83A1-F6EECF244321}">
                <p14:modId xmlns:p14="http://schemas.microsoft.com/office/powerpoint/2010/main" val="425523503"/>
              </p:ext>
            </p:extLst>
          </p:nvPr>
        </p:nvGraphicFramePr>
        <p:xfrm>
          <a:off x="917987" y="3520023"/>
          <a:ext cx="16379412" cy="3949897"/>
        </p:xfrm>
        <a:graphic>
          <a:graphicData uri="http://schemas.openxmlformats.org/drawingml/2006/table">
            <a:tbl>
              <a:tblPr>
                <a:tableStyleId>{5C22544A-7EE6-4342-B048-85BDC9FD1C3A}</a:tableStyleId>
              </a:tblPr>
              <a:tblGrid>
                <a:gridCol w="1794668">
                  <a:extLst>
                    <a:ext uri="{9D8B030D-6E8A-4147-A177-3AD203B41FA5}">
                      <a16:colId xmlns:a16="http://schemas.microsoft.com/office/drawing/2014/main" val="2340275395"/>
                    </a:ext>
                  </a:extLst>
                </a:gridCol>
                <a:gridCol w="1077816">
                  <a:extLst>
                    <a:ext uri="{9D8B030D-6E8A-4147-A177-3AD203B41FA5}">
                      <a16:colId xmlns:a16="http://schemas.microsoft.com/office/drawing/2014/main" val="3393802419"/>
                    </a:ext>
                  </a:extLst>
                </a:gridCol>
                <a:gridCol w="907378">
                  <a:extLst>
                    <a:ext uri="{9D8B030D-6E8A-4147-A177-3AD203B41FA5}">
                      <a16:colId xmlns:a16="http://schemas.microsoft.com/office/drawing/2014/main" val="834624814"/>
                    </a:ext>
                  </a:extLst>
                </a:gridCol>
                <a:gridCol w="1259955">
                  <a:extLst>
                    <a:ext uri="{9D8B030D-6E8A-4147-A177-3AD203B41FA5}">
                      <a16:colId xmlns:a16="http://schemas.microsoft.com/office/drawing/2014/main" val="4084818244"/>
                    </a:ext>
                  </a:extLst>
                </a:gridCol>
                <a:gridCol w="1433596">
                  <a:extLst>
                    <a:ext uri="{9D8B030D-6E8A-4147-A177-3AD203B41FA5}">
                      <a16:colId xmlns:a16="http://schemas.microsoft.com/office/drawing/2014/main" val="3357712782"/>
                    </a:ext>
                  </a:extLst>
                </a:gridCol>
                <a:gridCol w="1086314">
                  <a:extLst>
                    <a:ext uri="{9D8B030D-6E8A-4147-A177-3AD203B41FA5}">
                      <a16:colId xmlns:a16="http://schemas.microsoft.com/office/drawing/2014/main" val="1175595022"/>
                    </a:ext>
                  </a:extLst>
                </a:gridCol>
                <a:gridCol w="1259955">
                  <a:extLst>
                    <a:ext uri="{9D8B030D-6E8A-4147-A177-3AD203B41FA5}">
                      <a16:colId xmlns:a16="http://schemas.microsoft.com/office/drawing/2014/main" val="2041036617"/>
                    </a:ext>
                  </a:extLst>
                </a:gridCol>
                <a:gridCol w="1310093">
                  <a:extLst>
                    <a:ext uri="{9D8B030D-6E8A-4147-A177-3AD203B41FA5}">
                      <a16:colId xmlns:a16="http://schemas.microsoft.com/office/drawing/2014/main" val="4071108569"/>
                    </a:ext>
                  </a:extLst>
                </a:gridCol>
                <a:gridCol w="1209817">
                  <a:extLst>
                    <a:ext uri="{9D8B030D-6E8A-4147-A177-3AD203B41FA5}">
                      <a16:colId xmlns:a16="http://schemas.microsoft.com/office/drawing/2014/main" val="2265991753"/>
                    </a:ext>
                  </a:extLst>
                </a:gridCol>
                <a:gridCol w="1153621">
                  <a:extLst>
                    <a:ext uri="{9D8B030D-6E8A-4147-A177-3AD203B41FA5}">
                      <a16:colId xmlns:a16="http://schemas.microsoft.com/office/drawing/2014/main" val="2705759555"/>
                    </a:ext>
                  </a:extLst>
                </a:gridCol>
                <a:gridCol w="870008">
                  <a:extLst>
                    <a:ext uri="{9D8B030D-6E8A-4147-A177-3AD203B41FA5}">
                      <a16:colId xmlns:a16="http://schemas.microsoft.com/office/drawing/2014/main" val="2636225438"/>
                    </a:ext>
                  </a:extLst>
                </a:gridCol>
                <a:gridCol w="1005961">
                  <a:extLst>
                    <a:ext uri="{9D8B030D-6E8A-4147-A177-3AD203B41FA5}">
                      <a16:colId xmlns:a16="http://schemas.microsoft.com/office/drawing/2014/main" val="4045296820"/>
                    </a:ext>
                  </a:extLst>
                </a:gridCol>
                <a:gridCol w="2010230">
                  <a:extLst>
                    <a:ext uri="{9D8B030D-6E8A-4147-A177-3AD203B41FA5}">
                      <a16:colId xmlns:a16="http://schemas.microsoft.com/office/drawing/2014/main" val="308002702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del contrato con Adiciones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SELECCIONAR AL OFERENTE QUE SE ENCARGUE DE PRESTAR SERVICIOS DE DESMONTE DE POSTES Y DESINSTALACIÓN DE EQUIPOS DE CIRCUITO CERRADO DE TELEVISIÓN (CCTV), INCLUYE CÁMARAS DE VIDEO, GABINETES, CORONAS, CABLEADO, FIBRA ÓPTICA E INSTALACIONES ELÉCTRICAS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Prestación de Servicios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252</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Días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$ 502.861.070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06/11/2024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06/11/2024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ALIANZA PUBLICA PARA EL DESARROLLO INTEGRAL  ALDESARROLLO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901100455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OMAR   ENRIQUE   FLOREZ  ESCORCIA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Bogotá</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https://community.secop.gov.co/Public/Tendering/OpportunityDetail/Index?noticeUID=CO1.NTC.6950800</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Tuvo una modificación realizada el 30 de diciembre de 2024  para una prórroga de ejecución hasta el 28 de febrero de 2025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1720132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585AB-25CF-F953-96A9-C927AFC61ED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BE95EC6-1C98-65D2-C444-E6BD2167628A}"/>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6B9C4FF6-2335-7880-E157-1752A7F200D1}"/>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513C2813-3F0A-68E9-54AE-7EEBAEB4DAB2}"/>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B297A386-5186-5355-8C5E-19A042C70AA0}"/>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52F75CA2-4AF3-94B8-FA23-1A86527B42AE}"/>
              </a:ext>
            </a:extLst>
          </p:cNvPr>
          <p:cNvSpPr txBox="1"/>
          <p:nvPr/>
        </p:nvSpPr>
        <p:spPr>
          <a:xfrm>
            <a:off x="2667000" y="8095767"/>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CF940506-E081-4D17-9660-55493DFABB09}"/>
              </a:ext>
            </a:extLst>
          </p:cNvPr>
          <p:cNvSpPr txBox="1"/>
          <p:nvPr/>
        </p:nvSpPr>
        <p:spPr>
          <a:xfrm>
            <a:off x="-685800" y="1439827"/>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Subasta Inversa</a:t>
            </a:r>
          </a:p>
        </p:txBody>
      </p:sp>
      <p:graphicFrame>
        <p:nvGraphicFramePr>
          <p:cNvPr id="8" name="Tabla 7">
            <a:extLst>
              <a:ext uri="{FF2B5EF4-FFF2-40B4-BE49-F238E27FC236}">
                <a16:creationId xmlns:a16="http://schemas.microsoft.com/office/drawing/2014/main" id="{69FC531A-F25E-DB38-751D-F0B874992B29}"/>
              </a:ext>
            </a:extLst>
          </p:cNvPr>
          <p:cNvGraphicFramePr>
            <a:graphicFrameLocks noGrp="1"/>
          </p:cNvGraphicFramePr>
          <p:nvPr>
            <p:extLst>
              <p:ext uri="{D42A27DB-BD31-4B8C-83A1-F6EECF244321}">
                <p14:modId xmlns:p14="http://schemas.microsoft.com/office/powerpoint/2010/main" val="3499395851"/>
              </p:ext>
            </p:extLst>
          </p:nvPr>
        </p:nvGraphicFramePr>
        <p:xfrm>
          <a:off x="1543050" y="2240524"/>
          <a:ext cx="13289291" cy="990600"/>
        </p:xfrm>
        <a:graphic>
          <a:graphicData uri="http://schemas.openxmlformats.org/drawingml/2006/table">
            <a:tbl>
              <a:tblPr>
                <a:tableStyleId>{5940675A-B579-460E-94D1-54222C63F5DA}</a:tableStyleId>
              </a:tblPr>
              <a:tblGrid>
                <a:gridCol w="7010400">
                  <a:extLst>
                    <a:ext uri="{9D8B030D-6E8A-4147-A177-3AD203B41FA5}">
                      <a16:colId xmlns:a16="http://schemas.microsoft.com/office/drawing/2014/main" val="78320047"/>
                    </a:ext>
                  </a:extLst>
                </a:gridCol>
                <a:gridCol w="6278891">
                  <a:extLst>
                    <a:ext uri="{9D8B030D-6E8A-4147-A177-3AD203B41FA5}">
                      <a16:colId xmlns:a16="http://schemas.microsoft.com/office/drawing/2014/main" val="1389291751"/>
                    </a:ext>
                  </a:extLst>
                </a:gridCol>
              </a:tblGrid>
              <a:tr h="416761">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Número de contratos celebrados</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Valor </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2285058948"/>
                  </a:ext>
                </a:extLst>
              </a:tr>
              <a:tr h="374549">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    $ 8.726.000.000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1386229030"/>
                  </a:ext>
                </a:extLst>
              </a:tr>
            </a:tbl>
          </a:graphicData>
        </a:graphic>
      </p:graphicFrame>
      <p:graphicFrame>
        <p:nvGraphicFramePr>
          <p:cNvPr id="13" name="Tabla 12">
            <a:extLst>
              <a:ext uri="{FF2B5EF4-FFF2-40B4-BE49-F238E27FC236}">
                <a16:creationId xmlns:a16="http://schemas.microsoft.com/office/drawing/2014/main" id="{288DBABF-C74D-69F3-7200-D74EC682A0C1}"/>
              </a:ext>
            </a:extLst>
          </p:cNvPr>
          <p:cNvGraphicFramePr>
            <a:graphicFrameLocks noGrp="1"/>
          </p:cNvGraphicFramePr>
          <p:nvPr>
            <p:extLst>
              <p:ext uri="{D42A27DB-BD31-4B8C-83A1-F6EECF244321}">
                <p14:modId xmlns:p14="http://schemas.microsoft.com/office/powerpoint/2010/main" val="2475686579"/>
              </p:ext>
            </p:extLst>
          </p:nvPr>
        </p:nvGraphicFramePr>
        <p:xfrm>
          <a:off x="1543049" y="3513532"/>
          <a:ext cx="15201901" cy="4532944"/>
        </p:xfrm>
        <a:graphic>
          <a:graphicData uri="http://schemas.openxmlformats.org/drawingml/2006/table">
            <a:tbl>
              <a:tblPr>
                <a:tableStyleId>{5C22544A-7EE6-4342-B048-85BDC9FD1C3A}</a:tableStyleId>
              </a:tblPr>
              <a:tblGrid>
                <a:gridCol w="1406769">
                  <a:extLst>
                    <a:ext uri="{9D8B030D-6E8A-4147-A177-3AD203B41FA5}">
                      <a16:colId xmlns:a16="http://schemas.microsoft.com/office/drawing/2014/main" val="2340275395"/>
                    </a:ext>
                  </a:extLst>
                </a:gridCol>
                <a:gridCol w="931985">
                  <a:extLst>
                    <a:ext uri="{9D8B030D-6E8A-4147-A177-3AD203B41FA5}">
                      <a16:colId xmlns:a16="http://schemas.microsoft.com/office/drawing/2014/main" val="3393802419"/>
                    </a:ext>
                  </a:extLst>
                </a:gridCol>
                <a:gridCol w="1169377">
                  <a:extLst>
                    <a:ext uri="{9D8B030D-6E8A-4147-A177-3AD203B41FA5}">
                      <a16:colId xmlns:a16="http://schemas.microsoft.com/office/drawing/2014/main" val="834624814"/>
                    </a:ext>
                  </a:extLst>
                </a:gridCol>
                <a:gridCol w="1169377">
                  <a:extLst>
                    <a:ext uri="{9D8B030D-6E8A-4147-A177-3AD203B41FA5}">
                      <a16:colId xmlns:a16="http://schemas.microsoft.com/office/drawing/2014/main" val="4084818244"/>
                    </a:ext>
                  </a:extLst>
                </a:gridCol>
                <a:gridCol w="1169377">
                  <a:extLst>
                    <a:ext uri="{9D8B030D-6E8A-4147-A177-3AD203B41FA5}">
                      <a16:colId xmlns:a16="http://schemas.microsoft.com/office/drawing/2014/main" val="3357712782"/>
                    </a:ext>
                  </a:extLst>
                </a:gridCol>
                <a:gridCol w="1169377">
                  <a:extLst>
                    <a:ext uri="{9D8B030D-6E8A-4147-A177-3AD203B41FA5}">
                      <a16:colId xmlns:a16="http://schemas.microsoft.com/office/drawing/2014/main" val="1175595022"/>
                    </a:ext>
                  </a:extLst>
                </a:gridCol>
                <a:gridCol w="1169377">
                  <a:extLst>
                    <a:ext uri="{9D8B030D-6E8A-4147-A177-3AD203B41FA5}">
                      <a16:colId xmlns:a16="http://schemas.microsoft.com/office/drawing/2014/main" val="2041036617"/>
                    </a:ext>
                  </a:extLst>
                </a:gridCol>
                <a:gridCol w="1169377">
                  <a:extLst>
                    <a:ext uri="{9D8B030D-6E8A-4147-A177-3AD203B41FA5}">
                      <a16:colId xmlns:a16="http://schemas.microsoft.com/office/drawing/2014/main" val="4071108569"/>
                    </a:ext>
                  </a:extLst>
                </a:gridCol>
                <a:gridCol w="1169377">
                  <a:extLst>
                    <a:ext uri="{9D8B030D-6E8A-4147-A177-3AD203B41FA5}">
                      <a16:colId xmlns:a16="http://schemas.microsoft.com/office/drawing/2014/main" val="2265991753"/>
                    </a:ext>
                  </a:extLst>
                </a:gridCol>
                <a:gridCol w="1169377">
                  <a:extLst>
                    <a:ext uri="{9D8B030D-6E8A-4147-A177-3AD203B41FA5}">
                      <a16:colId xmlns:a16="http://schemas.microsoft.com/office/drawing/2014/main" val="2705759555"/>
                    </a:ext>
                  </a:extLst>
                </a:gridCol>
                <a:gridCol w="1169377">
                  <a:extLst>
                    <a:ext uri="{9D8B030D-6E8A-4147-A177-3AD203B41FA5}">
                      <a16:colId xmlns:a16="http://schemas.microsoft.com/office/drawing/2014/main" val="2636225438"/>
                    </a:ext>
                  </a:extLst>
                </a:gridCol>
                <a:gridCol w="1169377">
                  <a:extLst>
                    <a:ext uri="{9D8B030D-6E8A-4147-A177-3AD203B41FA5}">
                      <a16:colId xmlns:a16="http://schemas.microsoft.com/office/drawing/2014/main" val="4045296820"/>
                    </a:ext>
                  </a:extLst>
                </a:gridCol>
                <a:gridCol w="1169377">
                  <a:extLst>
                    <a:ext uri="{9D8B030D-6E8A-4147-A177-3AD203B41FA5}">
                      <a16:colId xmlns:a16="http://schemas.microsoft.com/office/drawing/2014/main" val="1752598413"/>
                    </a:ext>
                  </a:extLst>
                </a:gridCol>
              </a:tblGrid>
              <a:tr h="292899">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10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10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Valor </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10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10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100" u="none" strike="noStrike" dirty="0">
                          <a:solidFill>
                            <a:schemeClr val="tx1"/>
                          </a:solidFill>
                          <a:effectLst/>
                          <a:latin typeface="Century Gothic Paneuropean Heavy" panose="020B0604020202020204" charset="0"/>
                          <a:cs typeface="Century Gothic Paneuropean Heavy" panose="020B0604020202020204" charset="0"/>
                        </a:rPr>
                        <a:t>CONTRATAR LA ADQUISICIÓN DE ELEMENTOS Y HERRAMIENTAS TECNOLÓGICAS PARA EL FORTALECIMIENTO DE LA SECCIONAL DE INVESTIGACIÓN CRIMINAL DE LA POLICÍA METROPOLITANA DE CARTAGENA EN EL MARCO DEL PROYECTO CONSTRUCCIÓN Y DOTACIÓN PARA LOS ORGANISMOS DE SEGURIDAD, SOCORRO, JUSTICIA Y CONVIVENCIA EN CARTAGENA DE INDIAS CON BPIN 2024130010032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Compraventa</a:t>
                      </a:r>
                      <a:endParaRPr lang="es-CO" sz="110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b="0" i="0" u="none" strike="noStrike" dirty="0">
                          <a:solidFill>
                            <a:schemeClr val="tx1"/>
                          </a:solidFill>
                          <a:effectLst/>
                          <a:latin typeface="Century Gothic Paneuropean Heavy" panose="020B0604020202020204" charset="0"/>
                          <a:cs typeface="Century Gothic Paneuropean Heavy" panose="020B0604020202020204" charset="0"/>
                        </a:rPr>
                        <a:t>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b="0" i="0" u="none" strike="noStrike" dirty="0">
                          <a:solidFill>
                            <a:schemeClr val="tx1"/>
                          </a:solidFill>
                          <a:effectLst/>
                          <a:latin typeface="Century Gothic Paneuropean Heavy" panose="020B0604020202020204" charset="0"/>
                          <a:cs typeface="Century Gothic Paneuropean Heavy" panose="020B0604020202020204" charset="0"/>
                        </a:rPr>
                        <a:t>Meses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  $ 8.557.000.000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26/12/2024</a:t>
                      </a:r>
                      <a:endParaRPr lang="es-CO" sz="110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31/12/2024</a:t>
                      </a:r>
                      <a:endParaRPr lang="es-CO" sz="110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DTM DATA TACTICAL MANAGEMENT</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901004418</a:t>
                      </a:r>
                      <a:endParaRPr lang="es-CO" sz="110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100" u="none" strike="noStrike" dirty="0">
                          <a:solidFill>
                            <a:schemeClr val="tx1"/>
                          </a:solidFill>
                          <a:effectLst/>
                          <a:latin typeface="Century Gothic Paneuropean Heavy" panose="020B0604020202020204" charset="0"/>
                          <a:cs typeface="Century Gothic Paneuropean Heavy" panose="020B0604020202020204" charset="0"/>
                        </a:rPr>
                        <a:t>María  De  Los  Ángeles  Rangel Laguna </a:t>
                      </a:r>
                      <a:endParaRPr lang="es-CO" sz="110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b="0" i="0" u="none" strike="noStrike" dirty="0">
                          <a:solidFill>
                            <a:schemeClr val="tx1"/>
                          </a:solidFill>
                          <a:effectLst/>
                          <a:latin typeface="Century Gothic Paneuropean Heavy" panose="020B0604020202020204" charset="0"/>
                          <a:cs typeface="Century Gothic Paneuropean Heavy" panose="020B0604020202020204" charset="0"/>
                        </a:rPr>
                        <a:t>Bogotá</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https://community.secop.gov.co/Public/Tendering/OpportunityDetail/Index?noticeUID=CO1.NTC.7135433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100" u="none" strike="noStrike" dirty="0">
                          <a:solidFill>
                            <a:schemeClr val="tx1"/>
                          </a:solidFill>
                          <a:effectLst/>
                          <a:latin typeface="Century Gothic Paneuropean Heavy" panose="020B0604020202020204" charset="0"/>
                          <a:cs typeface="Century Gothic Paneuropean Heavy" panose="020B0604020202020204" charset="0"/>
                        </a:rPr>
                        <a:t>No ha tenido ninguna modificación</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551900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27B8E-2413-9ADF-EC26-F169AECFC1D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81EEFC-611B-94B6-230A-CAB00868077E}"/>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1DF7C823-AF59-5AAF-7EDB-11300756E42B}"/>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81662096-E740-4D6B-3E30-0219B7C955FF}"/>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B7FED045-F6F5-D39F-FC0C-1E9FEDA4C2F7}"/>
              </a:ext>
            </a:extLst>
          </p:cNvPr>
          <p:cNvSpPr txBox="1"/>
          <p:nvPr/>
        </p:nvSpPr>
        <p:spPr>
          <a:xfrm>
            <a:off x="-304800" y="100069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E26E5030-D073-F8EE-064A-876562934A48}"/>
              </a:ext>
            </a:extLst>
          </p:cNvPr>
          <p:cNvSpPr txBox="1"/>
          <p:nvPr/>
        </p:nvSpPr>
        <p:spPr>
          <a:xfrm>
            <a:off x="2590800" y="7401217"/>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D19EB4E4-3029-C51F-CE28-096839CA4151}"/>
              </a:ext>
            </a:extLst>
          </p:cNvPr>
          <p:cNvSpPr txBox="1"/>
          <p:nvPr/>
        </p:nvSpPr>
        <p:spPr>
          <a:xfrm>
            <a:off x="0" y="2363660"/>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Subasta Inversa</a:t>
            </a:r>
          </a:p>
        </p:txBody>
      </p:sp>
      <p:graphicFrame>
        <p:nvGraphicFramePr>
          <p:cNvPr id="13" name="Tabla 12">
            <a:extLst>
              <a:ext uri="{FF2B5EF4-FFF2-40B4-BE49-F238E27FC236}">
                <a16:creationId xmlns:a16="http://schemas.microsoft.com/office/drawing/2014/main" id="{D9C66194-5846-F439-8C05-A74C8BB68E6F}"/>
              </a:ext>
            </a:extLst>
          </p:cNvPr>
          <p:cNvGraphicFramePr>
            <a:graphicFrameLocks noGrp="1"/>
          </p:cNvGraphicFramePr>
          <p:nvPr>
            <p:extLst>
              <p:ext uri="{D42A27DB-BD31-4B8C-83A1-F6EECF244321}">
                <p14:modId xmlns:p14="http://schemas.microsoft.com/office/powerpoint/2010/main" val="319557619"/>
              </p:ext>
            </p:extLst>
          </p:nvPr>
        </p:nvGraphicFramePr>
        <p:xfrm>
          <a:off x="1352549" y="3274403"/>
          <a:ext cx="15563847" cy="3949897"/>
        </p:xfrm>
        <a:graphic>
          <a:graphicData uri="http://schemas.openxmlformats.org/drawingml/2006/table">
            <a:tbl>
              <a:tblPr>
                <a:tableStyleId>{5C22544A-7EE6-4342-B048-85BDC9FD1C3A}</a:tableStyleId>
              </a:tblPr>
              <a:tblGrid>
                <a:gridCol w="1440263">
                  <a:extLst>
                    <a:ext uri="{9D8B030D-6E8A-4147-A177-3AD203B41FA5}">
                      <a16:colId xmlns:a16="http://schemas.microsoft.com/office/drawing/2014/main" val="2340275395"/>
                    </a:ext>
                  </a:extLst>
                </a:gridCol>
                <a:gridCol w="954175">
                  <a:extLst>
                    <a:ext uri="{9D8B030D-6E8A-4147-A177-3AD203B41FA5}">
                      <a16:colId xmlns:a16="http://schemas.microsoft.com/office/drawing/2014/main" val="3393802419"/>
                    </a:ext>
                  </a:extLst>
                </a:gridCol>
                <a:gridCol w="1197219">
                  <a:extLst>
                    <a:ext uri="{9D8B030D-6E8A-4147-A177-3AD203B41FA5}">
                      <a16:colId xmlns:a16="http://schemas.microsoft.com/office/drawing/2014/main" val="834624814"/>
                    </a:ext>
                  </a:extLst>
                </a:gridCol>
                <a:gridCol w="1197219">
                  <a:extLst>
                    <a:ext uri="{9D8B030D-6E8A-4147-A177-3AD203B41FA5}">
                      <a16:colId xmlns:a16="http://schemas.microsoft.com/office/drawing/2014/main" val="4084818244"/>
                    </a:ext>
                  </a:extLst>
                </a:gridCol>
                <a:gridCol w="1197219">
                  <a:extLst>
                    <a:ext uri="{9D8B030D-6E8A-4147-A177-3AD203B41FA5}">
                      <a16:colId xmlns:a16="http://schemas.microsoft.com/office/drawing/2014/main" val="3357712782"/>
                    </a:ext>
                  </a:extLst>
                </a:gridCol>
                <a:gridCol w="1197219">
                  <a:extLst>
                    <a:ext uri="{9D8B030D-6E8A-4147-A177-3AD203B41FA5}">
                      <a16:colId xmlns:a16="http://schemas.microsoft.com/office/drawing/2014/main" val="1175595022"/>
                    </a:ext>
                  </a:extLst>
                </a:gridCol>
                <a:gridCol w="1197219">
                  <a:extLst>
                    <a:ext uri="{9D8B030D-6E8A-4147-A177-3AD203B41FA5}">
                      <a16:colId xmlns:a16="http://schemas.microsoft.com/office/drawing/2014/main" val="2041036617"/>
                    </a:ext>
                  </a:extLst>
                </a:gridCol>
                <a:gridCol w="782518">
                  <a:extLst>
                    <a:ext uri="{9D8B030D-6E8A-4147-A177-3AD203B41FA5}">
                      <a16:colId xmlns:a16="http://schemas.microsoft.com/office/drawing/2014/main" val="4071108569"/>
                    </a:ext>
                  </a:extLst>
                </a:gridCol>
                <a:gridCol w="762000">
                  <a:extLst>
                    <a:ext uri="{9D8B030D-6E8A-4147-A177-3AD203B41FA5}">
                      <a16:colId xmlns:a16="http://schemas.microsoft.com/office/drawing/2014/main" val="2265991753"/>
                    </a:ext>
                  </a:extLst>
                </a:gridCol>
                <a:gridCol w="1219200">
                  <a:extLst>
                    <a:ext uri="{9D8B030D-6E8A-4147-A177-3AD203B41FA5}">
                      <a16:colId xmlns:a16="http://schemas.microsoft.com/office/drawing/2014/main" val="2705759555"/>
                    </a:ext>
                  </a:extLst>
                </a:gridCol>
                <a:gridCol w="762000">
                  <a:extLst>
                    <a:ext uri="{9D8B030D-6E8A-4147-A177-3AD203B41FA5}">
                      <a16:colId xmlns:a16="http://schemas.microsoft.com/office/drawing/2014/main" val="2636225438"/>
                    </a:ext>
                  </a:extLst>
                </a:gridCol>
                <a:gridCol w="1295400">
                  <a:extLst>
                    <a:ext uri="{9D8B030D-6E8A-4147-A177-3AD203B41FA5}">
                      <a16:colId xmlns:a16="http://schemas.microsoft.com/office/drawing/2014/main" val="4045296820"/>
                    </a:ext>
                  </a:extLst>
                </a:gridCol>
                <a:gridCol w="2362196">
                  <a:extLst>
                    <a:ext uri="{9D8B030D-6E8A-4147-A177-3AD203B41FA5}">
                      <a16:colId xmlns:a16="http://schemas.microsoft.com/office/drawing/2014/main" val="175259841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Valor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ADQUISICIÓN DE ELEMENTOS DE SEÑALIZACIÓN, SALVAMENTO, PRIMEROS AUXILIOS Y DE SEGURIDAD PARA EL APOYO AL GRUPO DE SALVAVIDAS, COMO COMPONENTE DEL PROYECTO DE INVERSIÓN  IMPLEMENTACIÓN DEL PROGRAMA DE VIGILANCIA DE LAS PLAYAS DEL DISTRITO DE CARTAGENA DE INDIAS  CÓDIGO BPIN 2021130010279.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Compraventa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60</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Días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$ 169.000.000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26/06/2024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14/09/2024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INMERTEX SAS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901309333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LUIS EDUARDO MUÑOZ PINEDA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Tunja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https://community.secop.gov.co/Public/Tendering/OpportunityDetail/Index?noticeUID=CO1.NTC.7135433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Tuvo dos modificaciones el contrato </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primera modificación fue realizada el 24 de agosto de 2024 para ajustar un error en la terminación del contrato que la correcta era el 14 de septiembre de 2024.</a:t>
                      </a:r>
                    </a:p>
                    <a:p>
                      <a:pPr algn="ctr" fontAlgn="ct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segunda modificación fue realizada el 13 de septiembre de 2024 que el prórroga  la fecha de terminación hasta el 15 de noviembre de 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2892135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90726-5EDC-CEA8-FD11-B47DF4DC72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D1A4F4-1921-DDD0-7B7A-5105695E130E}"/>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837CB33D-A8C1-9106-6A14-5BDE709CD8C4}"/>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BB77E1A0-E9B1-F515-3584-AC17E96785C5}"/>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D7727CB7-8FB5-ACFA-0617-191D345BC0CA}"/>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5BDF839E-ACB0-46FD-CF30-F9B6FCA61FAD}"/>
              </a:ext>
            </a:extLst>
          </p:cNvPr>
          <p:cNvSpPr txBox="1"/>
          <p:nvPr/>
        </p:nvSpPr>
        <p:spPr>
          <a:xfrm>
            <a:off x="2514599" y="8020718"/>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A9E5D3EC-A8A2-4DE3-D7DC-F13C59AFC804}"/>
              </a:ext>
            </a:extLst>
          </p:cNvPr>
          <p:cNvSpPr txBox="1"/>
          <p:nvPr/>
        </p:nvSpPr>
        <p:spPr>
          <a:xfrm>
            <a:off x="-685800" y="1439827"/>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Tienda Virtual del Estado Colombiano </a:t>
            </a:r>
          </a:p>
        </p:txBody>
      </p:sp>
      <p:graphicFrame>
        <p:nvGraphicFramePr>
          <p:cNvPr id="8" name="Tabla 7">
            <a:extLst>
              <a:ext uri="{FF2B5EF4-FFF2-40B4-BE49-F238E27FC236}">
                <a16:creationId xmlns:a16="http://schemas.microsoft.com/office/drawing/2014/main" id="{6C56FE03-4BD4-FEEC-175E-172B903AB404}"/>
              </a:ext>
            </a:extLst>
          </p:cNvPr>
          <p:cNvGraphicFramePr>
            <a:graphicFrameLocks noGrp="1"/>
          </p:cNvGraphicFramePr>
          <p:nvPr>
            <p:extLst>
              <p:ext uri="{D42A27DB-BD31-4B8C-83A1-F6EECF244321}">
                <p14:modId xmlns:p14="http://schemas.microsoft.com/office/powerpoint/2010/main" val="477357306"/>
              </p:ext>
            </p:extLst>
          </p:nvPr>
        </p:nvGraphicFramePr>
        <p:xfrm>
          <a:off x="1543050" y="2240524"/>
          <a:ext cx="13289291" cy="990600"/>
        </p:xfrm>
        <a:graphic>
          <a:graphicData uri="http://schemas.openxmlformats.org/drawingml/2006/table">
            <a:tbl>
              <a:tblPr>
                <a:tableStyleId>{5940675A-B579-460E-94D1-54222C63F5DA}</a:tableStyleId>
              </a:tblPr>
              <a:tblGrid>
                <a:gridCol w="7010400">
                  <a:extLst>
                    <a:ext uri="{9D8B030D-6E8A-4147-A177-3AD203B41FA5}">
                      <a16:colId xmlns:a16="http://schemas.microsoft.com/office/drawing/2014/main" val="78320047"/>
                    </a:ext>
                  </a:extLst>
                </a:gridCol>
                <a:gridCol w="6278891">
                  <a:extLst>
                    <a:ext uri="{9D8B030D-6E8A-4147-A177-3AD203B41FA5}">
                      <a16:colId xmlns:a16="http://schemas.microsoft.com/office/drawing/2014/main" val="1389291751"/>
                    </a:ext>
                  </a:extLst>
                </a:gridCol>
              </a:tblGrid>
              <a:tr h="416761">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Número de contratos celebrados</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A73E"/>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Valor </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A73E"/>
                    </a:solidFill>
                  </a:tcPr>
                </a:tc>
                <a:extLst>
                  <a:ext uri="{0D108BD9-81ED-4DB2-BD59-A6C34878D82A}">
                    <a16:rowId xmlns:a16="http://schemas.microsoft.com/office/drawing/2014/main" val="2285058948"/>
                  </a:ext>
                </a:extLst>
              </a:tr>
              <a:tr h="374549">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15</a:t>
                      </a:r>
                      <a:endParaRPr lang="es-CO" sz="3200" b="0"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A73E"/>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 $ 2.129.291.138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A73E"/>
                    </a:solidFill>
                  </a:tcPr>
                </a:tc>
                <a:extLst>
                  <a:ext uri="{0D108BD9-81ED-4DB2-BD59-A6C34878D82A}">
                    <a16:rowId xmlns:a16="http://schemas.microsoft.com/office/drawing/2014/main" val="1386229030"/>
                  </a:ext>
                </a:extLst>
              </a:tr>
            </a:tbl>
          </a:graphicData>
        </a:graphic>
      </p:graphicFrame>
      <p:graphicFrame>
        <p:nvGraphicFramePr>
          <p:cNvPr id="11" name="Tabla 10">
            <a:extLst>
              <a:ext uri="{FF2B5EF4-FFF2-40B4-BE49-F238E27FC236}">
                <a16:creationId xmlns:a16="http://schemas.microsoft.com/office/drawing/2014/main" id="{452F4E1C-EF3B-A1EF-7F0E-ECD34086FBC7}"/>
              </a:ext>
            </a:extLst>
          </p:cNvPr>
          <p:cNvGraphicFramePr>
            <a:graphicFrameLocks noGrp="1"/>
          </p:cNvGraphicFramePr>
          <p:nvPr>
            <p:extLst>
              <p:ext uri="{D42A27DB-BD31-4B8C-83A1-F6EECF244321}">
                <p14:modId xmlns:p14="http://schemas.microsoft.com/office/powerpoint/2010/main" val="774715010"/>
              </p:ext>
            </p:extLst>
          </p:nvPr>
        </p:nvGraphicFramePr>
        <p:xfrm>
          <a:off x="5326027" y="4046302"/>
          <a:ext cx="6950143" cy="2894178"/>
        </p:xfrm>
        <a:graphic>
          <a:graphicData uri="http://schemas.openxmlformats.org/drawingml/2006/table">
            <a:tbl>
              <a:tblPr>
                <a:tableStyleId>{D7AC3CCA-C797-4891-BE02-D94E43425B78}</a:tableStyleId>
              </a:tblPr>
              <a:tblGrid>
                <a:gridCol w="2520650">
                  <a:extLst>
                    <a:ext uri="{9D8B030D-6E8A-4147-A177-3AD203B41FA5}">
                      <a16:colId xmlns:a16="http://schemas.microsoft.com/office/drawing/2014/main" val="1690890494"/>
                    </a:ext>
                  </a:extLst>
                </a:gridCol>
                <a:gridCol w="2434997">
                  <a:extLst>
                    <a:ext uri="{9D8B030D-6E8A-4147-A177-3AD203B41FA5}">
                      <a16:colId xmlns:a16="http://schemas.microsoft.com/office/drawing/2014/main" val="782908510"/>
                    </a:ext>
                  </a:extLst>
                </a:gridCol>
                <a:gridCol w="1994496">
                  <a:extLst>
                    <a:ext uri="{9D8B030D-6E8A-4147-A177-3AD203B41FA5}">
                      <a16:colId xmlns:a16="http://schemas.microsoft.com/office/drawing/2014/main" val="1858701544"/>
                    </a:ext>
                  </a:extLst>
                </a:gridCol>
              </a:tblGrid>
              <a:tr h="247607">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Agregación </a:t>
                      </a:r>
                      <a:endParaRPr lang="es-MX" sz="20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CO" sz="2000" b="0" i="0" u="none" strike="noStrike" dirty="0" err="1">
                          <a:solidFill>
                            <a:schemeClr val="bg1"/>
                          </a:solidFill>
                          <a:effectLst/>
                          <a:latin typeface="Century Gothic Paneuropean Heavy" panose="020B0604020202020204" charset="0"/>
                          <a:cs typeface="Century Gothic Paneuropean Heavy" panose="020B0604020202020204" charset="0"/>
                        </a:rPr>
                        <a:t>N°</a:t>
                      </a:r>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 de órdenes </a:t>
                      </a: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Valor ($)</a:t>
                      </a:r>
                    </a:p>
                  </a:txBody>
                  <a:tcPr marL="7620" marR="7620" marT="7620" marB="0" anchor="ctr">
                    <a:solidFill>
                      <a:srgbClr val="30A2C7"/>
                    </a:solidFill>
                  </a:tcPr>
                </a:tc>
                <a:extLst>
                  <a:ext uri="{0D108BD9-81ED-4DB2-BD59-A6C34878D82A}">
                    <a16:rowId xmlns:a16="http://schemas.microsoft.com/office/drawing/2014/main" val="4104151368"/>
                  </a:ext>
                </a:extLst>
              </a:tr>
              <a:tr h="860586">
                <a:tc>
                  <a:txBody>
                    <a:bodyPr/>
                    <a:lstStyle/>
                    <a:p>
                      <a:pPr algn="ctr" fontAlgn="b"/>
                      <a:r>
                        <a:rPr lang="es-MX" sz="1800" u="none" strike="noStrike" dirty="0">
                          <a:solidFill>
                            <a:schemeClr val="bg1"/>
                          </a:solidFill>
                          <a:effectLst/>
                          <a:latin typeface="Century Gothic Paneuropean Heavy" panose="020B0604020202020204" charset="0"/>
                          <a:cs typeface="Century Gothic Paneuropean Heavy" panose="020B0604020202020204" charset="0"/>
                        </a:rPr>
                        <a:t>Combustible </a:t>
                      </a:r>
                      <a:endParaRPr lang="es-MX" sz="18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2</a:t>
                      </a:r>
                    </a:p>
                  </a:txBody>
                  <a:tcPr marL="7620" marR="7620" marT="7620" marB="0" anchor="ctr">
                    <a:solidFill>
                      <a:srgbClr val="30A2C7"/>
                    </a:solidFill>
                  </a:tcPr>
                </a:tc>
                <a:tc>
                  <a:txBody>
                    <a:bodyPr/>
                    <a:lstStyle/>
                    <a:p>
                      <a:pPr algn="ctr" fontAlgn="b"/>
                      <a:r>
                        <a:rPr lang="es-CO" sz="2000" u="none" strike="noStrike" dirty="0">
                          <a:solidFill>
                            <a:schemeClr val="bg1"/>
                          </a:solidFill>
                          <a:effectLst/>
                          <a:latin typeface="Century Gothic Paneuropean Heavy" panose="020B0604020202020204" charset="0"/>
                          <a:cs typeface="Century Gothic Paneuropean Heavy" panose="020B0604020202020204" charset="0"/>
                        </a:rPr>
                        <a:t>      95.350.000</a:t>
                      </a:r>
                    </a:p>
                  </a:txBody>
                  <a:tcPr marL="7620" marR="7620" marT="7620" marB="0" anchor="ctr">
                    <a:solidFill>
                      <a:srgbClr val="30A2C7"/>
                    </a:solidFill>
                  </a:tcPr>
                </a:tc>
                <a:extLst>
                  <a:ext uri="{0D108BD9-81ED-4DB2-BD59-A6C34878D82A}">
                    <a16:rowId xmlns:a16="http://schemas.microsoft.com/office/drawing/2014/main" val="651742113"/>
                  </a:ext>
                </a:extLst>
              </a:tr>
              <a:tr h="86058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800" u="none" strike="noStrike" dirty="0">
                          <a:solidFill>
                            <a:schemeClr val="bg1"/>
                          </a:solidFill>
                          <a:effectLst/>
                          <a:latin typeface="Century Gothic Paneuropean Heavy" panose="020B0604020202020204" charset="0"/>
                          <a:cs typeface="Century Gothic Paneuropean Heavy" panose="020B0604020202020204" charset="0"/>
                        </a:rPr>
                        <a:t>Grandes Superficies</a:t>
                      </a:r>
                      <a:endParaRPr lang="es-MX" sz="18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9</a:t>
                      </a: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      96.712.991 </a:t>
                      </a:r>
                    </a:p>
                  </a:txBody>
                  <a:tcPr marL="7620" marR="7620" marT="7620" marB="0" anchor="ctr">
                    <a:solidFill>
                      <a:srgbClr val="30A2C7"/>
                    </a:solidFill>
                  </a:tcPr>
                </a:tc>
                <a:extLst>
                  <a:ext uri="{0D108BD9-81ED-4DB2-BD59-A6C34878D82A}">
                    <a16:rowId xmlns:a16="http://schemas.microsoft.com/office/drawing/2014/main" val="793090014"/>
                  </a:ext>
                </a:extLst>
              </a:tr>
              <a:tr h="860586">
                <a:tc>
                  <a:txBody>
                    <a:bodyPr/>
                    <a:lstStyle/>
                    <a:p>
                      <a:pPr algn="ctr" fontAlgn="b"/>
                      <a:r>
                        <a:rPr lang="es-CO" sz="1800" b="1" i="0" u="none" strike="noStrike" dirty="0">
                          <a:solidFill>
                            <a:schemeClr val="bg1"/>
                          </a:solidFill>
                          <a:effectLst/>
                          <a:latin typeface="Century Gothic Paneuropean Heavy" panose="020B0604020202020204" charset="0"/>
                          <a:cs typeface="Century Gothic Paneuropean Heavy" panose="020B0604020202020204" charset="0"/>
                        </a:rPr>
                        <a:t>Vehículos </a:t>
                      </a: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4</a:t>
                      </a:r>
                    </a:p>
                  </a:txBody>
                  <a:tcPr marL="7620" marR="7620" marT="7620" marB="0" anchor="ctr">
                    <a:solidFill>
                      <a:srgbClr val="30A2C7"/>
                    </a:solidFill>
                  </a:tcPr>
                </a:tc>
                <a:tc>
                  <a:txBody>
                    <a:bodyPr/>
                    <a:lstStyle/>
                    <a:p>
                      <a:pPr algn="ctr" fontAlgn="b"/>
                      <a:r>
                        <a:rPr lang="es-CO" sz="2000" u="none" strike="noStrike" dirty="0">
                          <a:solidFill>
                            <a:schemeClr val="bg1"/>
                          </a:solidFill>
                          <a:effectLst/>
                          <a:latin typeface="Century Gothic Paneuropean Heavy" panose="020B0604020202020204" charset="0"/>
                          <a:cs typeface="Century Gothic Paneuropean Heavy" panose="020B0604020202020204" charset="0"/>
                        </a:rPr>
                        <a:t> 1.937.228.147  </a:t>
                      </a:r>
                      <a:endParaRPr lang="es-CO" sz="2000" b="0"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extLst>
                  <a:ext uri="{0D108BD9-81ED-4DB2-BD59-A6C34878D82A}">
                    <a16:rowId xmlns:a16="http://schemas.microsoft.com/office/drawing/2014/main" val="4257876740"/>
                  </a:ext>
                </a:extLst>
              </a:tr>
            </a:tbl>
          </a:graphicData>
        </a:graphic>
      </p:graphicFrame>
    </p:spTree>
    <p:extLst>
      <p:ext uri="{BB962C8B-B14F-4D97-AF65-F5344CB8AC3E}">
        <p14:creationId xmlns:p14="http://schemas.microsoft.com/office/powerpoint/2010/main" val="3364111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89146-09C4-9BB8-4DAB-1D1514AC77B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EFD6C0A-1283-1AB2-EDEE-AC715121D1E4}"/>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678788CA-1018-AE35-A114-DD93FC1B1E03}"/>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E784CAD5-C7DB-6B2B-E2F8-B0FD269BA33D}"/>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DD8B44D2-0E9A-60C5-7D4A-3909B099264C}"/>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AD42C3ED-8EBF-50DC-C92D-C864B06CF558}"/>
              </a:ext>
            </a:extLst>
          </p:cNvPr>
          <p:cNvSpPr txBox="1"/>
          <p:nvPr/>
        </p:nvSpPr>
        <p:spPr>
          <a:xfrm>
            <a:off x="2438400" y="7866926"/>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FF9D76F2-74B1-FADD-4A20-EEE4B20B1693}"/>
              </a:ext>
            </a:extLst>
          </p:cNvPr>
          <p:cNvSpPr txBox="1"/>
          <p:nvPr/>
        </p:nvSpPr>
        <p:spPr>
          <a:xfrm>
            <a:off x="-685800" y="1439827"/>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Selección Abreviada de Menor Cuantía</a:t>
            </a:r>
          </a:p>
        </p:txBody>
      </p:sp>
      <p:graphicFrame>
        <p:nvGraphicFramePr>
          <p:cNvPr id="8" name="Tabla 7">
            <a:extLst>
              <a:ext uri="{FF2B5EF4-FFF2-40B4-BE49-F238E27FC236}">
                <a16:creationId xmlns:a16="http://schemas.microsoft.com/office/drawing/2014/main" id="{60B8A045-FFCB-44F1-E4F3-BE036E40BD4D}"/>
              </a:ext>
            </a:extLst>
          </p:cNvPr>
          <p:cNvGraphicFramePr>
            <a:graphicFrameLocks noGrp="1"/>
          </p:cNvGraphicFramePr>
          <p:nvPr>
            <p:extLst>
              <p:ext uri="{D42A27DB-BD31-4B8C-83A1-F6EECF244321}">
                <p14:modId xmlns:p14="http://schemas.microsoft.com/office/powerpoint/2010/main" val="1541006783"/>
              </p:ext>
            </p:extLst>
          </p:nvPr>
        </p:nvGraphicFramePr>
        <p:xfrm>
          <a:off x="1543050" y="2240524"/>
          <a:ext cx="13289291" cy="990600"/>
        </p:xfrm>
        <a:graphic>
          <a:graphicData uri="http://schemas.openxmlformats.org/drawingml/2006/table">
            <a:tbl>
              <a:tblPr>
                <a:tableStyleId>{5940675A-B579-460E-94D1-54222C63F5DA}</a:tableStyleId>
              </a:tblPr>
              <a:tblGrid>
                <a:gridCol w="7010400">
                  <a:extLst>
                    <a:ext uri="{9D8B030D-6E8A-4147-A177-3AD203B41FA5}">
                      <a16:colId xmlns:a16="http://schemas.microsoft.com/office/drawing/2014/main" val="78320047"/>
                    </a:ext>
                  </a:extLst>
                </a:gridCol>
                <a:gridCol w="6278891">
                  <a:extLst>
                    <a:ext uri="{9D8B030D-6E8A-4147-A177-3AD203B41FA5}">
                      <a16:colId xmlns:a16="http://schemas.microsoft.com/office/drawing/2014/main" val="1389291751"/>
                    </a:ext>
                  </a:extLst>
                </a:gridCol>
              </a:tblGrid>
              <a:tr h="416761">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Número de contratos celebrados</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Valor </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extLst>
                  <a:ext uri="{0D108BD9-81ED-4DB2-BD59-A6C34878D82A}">
                    <a16:rowId xmlns:a16="http://schemas.microsoft.com/office/drawing/2014/main" val="2285058948"/>
                  </a:ext>
                </a:extLst>
              </a:tr>
              <a:tr h="374549">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    $ 230.524.948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extLst>
                  <a:ext uri="{0D108BD9-81ED-4DB2-BD59-A6C34878D82A}">
                    <a16:rowId xmlns:a16="http://schemas.microsoft.com/office/drawing/2014/main" val="1386229030"/>
                  </a:ext>
                </a:extLst>
              </a:tr>
            </a:tbl>
          </a:graphicData>
        </a:graphic>
      </p:graphicFrame>
      <p:graphicFrame>
        <p:nvGraphicFramePr>
          <p:cNvPr id="13" name="Tabla 12">
            <a:extLst>
              <a:ext uri="{FF2B5EF4-FFF2-40B4-BE49-F238E27FC236}">
                <a16:creationId xmlns:a16="http://schemas.microsoft.com/office/drawing/2014/main" id="{BE0E1908-2860-7B9E-BA5F-37332C0A9AE7}"/>
              </a:ext>
            </a:extLst>
          </p:cNvPr>
          <p:cNvGraphicFramePr>
            <a:graphicFrameLocks noGrp="1"/>
          </p:cNvGraphicFramePr>
          <p:nvPr>
            <p:extLst>
              <p:ext uri="{D42A27DB-BD31-4B8C-83A1-F6EECF244321}">
                <p14:modId xmlns:p14="http://schemas.microsoft.com/office/powerpoint/2010/main" val="16971039"/>
              </p:ext>
            </p:extLst>
          </p:nvPr>
        </p:nvGraphicFramePr>
        <p:xfrm>
          <a:off x="1510571" y="3671293"/>
          <a:ext cx="15201901" cy="3949897"/>
        </p:xfrm>
        <a:graphic>
          <a:graphicData uri="http://schemas.openxmlformats.org/drawingml/2006/table">
            <a:tbl>
              <a:tblPr>
                <a:tableStyleId>{5C22544A-7EE6-4342-B048-85BDC9FD1C3A}</a:tableStyleId>
              </a:tblPr>
              <a:tblGrid>
                <a:gridCol w="1489504">
                  <a:extLst>
                    <a:ext uri="{9D8B030D-6E8A-4147-A177-3AD203B41FA5}">
                      <a16:colId xmlns:a16="http://schemas.microsoft.com/office/drawing/2014/main" val="2340275395"/>
                    </a:ext>
                  </a:extLst>
                </a:gridCol>
                <a:gridCol w="1190925">
                  <a:extLst>
                    <a:ext uri="{9D8B030D-6E8A-4147-A177-3AD203B41FA5}">
                      <a16:colId xmlns:a16="http://schemas.microsoft.com/office/drawing/2014/main" val="3393802419"/>
                    </a:ext>
                  </a:extLst>
                </a:gridCol>
                <a:gridCol w="827702">
                  <a:extLst>
                    <a:ext uri="{9D8B030D-6E8A-4147-A177-3AD203B41FA5}">
                      <a16:colId xmlns:a16="http://schemas.microsoft.com/office/drawing/2014/main" val="834624814"/>
                    </a:ext>
                  </a:extLst>
                </a:gridCol>
                <a:gridCol w="1169377">
                  <a:extLst>
                    <a:ext uri="{9D8B030D-6E8A-4147-A177-3AD203B41FA5}">
                      <a16:colId xmlns:a16="http://schemas.microsoft.com/office/drawing/2014/main" val="4084818244"/>
                    </a:ext>
                  </a:extLst>
                </a:gridCol>
                <a:gridCol w="1169377">
                  <a:extLst>
                    <a:ext uri="{9D8B030D-6E8A-4147-A177-3AD203B41FA5}">
                      <a16:colId xmlns:a16="http://schemas.microsoft.com/office/drawing/2014/main" val="3357712782"/>
                    </a:ext>
                  </a:extLst>
                </a:gridCol>
                <a:gridCol w="1169377">
                  <a:extLst>
                    <a:ext uri="{9D8B030D-6E8A-4147-A177-3AD203B41FA5}">
                      <a16:colId xmlns:a16="http://schemas.microsoft.com/office/drawing/2014/main" val="1175595022"/>
                    </a:ext>
                  </a:extLst>
                </a:gridCol>
                <a:gridCol w="1169377">
                  <a:extLst>
                    <a:ext uri="{9D8B030D-6E8A-4147-A177-3AD203B41FA5}">
                      <a16:colId xmlns:a16="http://schemas.microsoft.com/office/drawing/2014/main" val="2041036617"/>
                    </a:ext>
                  </a:extLst>
                </a:gridCol>
                <a:gridCol w="1169377">
                  <a:extLst>
                    <a:ext uri="{9D8B030D-6E8A-4147-A177-3AD203B41FA5}">
                      <a16:colId xmlns:a16="http://schemas.microsoft.com/office/drawing/2014/main" val="4071108569"/>
                    </a:ext>
                  </a:extLst>
                </a:gridCol>
                <a:gridCol w="1169377">
                  <a:extLst>
                    <a:ext uri="{9D8B030D-6E8A-4147-A177-3AD203B41FA5}">
                      <a16:colId xmlns:a16="http://schemas.microsoft.com/office/drawing/2014/main" val="2265991753"/>
                    </a:ext>
                  </a:extLst>
                </a:gridCol>
                <a:gridCol w="1169377">
                  <a:extLst>
                    <a:ext uri="{9D8B030D-6E8A-4147-A177-3AD203B41FA5}">
                      <a16:colId xmlns:a16="http://schemas.microsoft.com/office/drawing/2014/main" val="2705759555"/>
                    </a:ext>
                  </a:extLst>
                </a:gridCol>
                <a:gridCol w="1169377">
                  <a:extLst>
                    <a:ext uri="{9D8B030D-6E8A-4147-A177-3AD203B41FA5}">
                      <a16:colId xmlns:a16="http://schemas.microsoft.com/office/drawing/2014/main" val="2636225438"/>
                    </a:ext>
                  </a:extLst>
                </a:gridCol>
                <a:gridCol w="1169377">
                  <a:extLst>
                    <a:ext uri="{9D8B030D-6E8A-4147-A177-3AD203B41FA5}">
                      <a16:colId xmlns:a16="http://schemas.microsoft.com/office/drawing/2014/main" val="4045296820"/>
                    </a:ext>
                  </a:extLst>
                </a:gridCol>
                <a:gridCol w="1169377">
                  <a:extLst>
                    <a:ext uri="{9D8B030D-6E8A-4147-A177-3AD203B41FA5}">
                      <a16:colId xmlns:a16="http://schemas.microsoft.com/office/drawing/2014/main" val="822228053"/>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Unidad de Duración</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con Adicionales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SELECCIONAR AL OFERENTE QUE PRESTE EL SERVICIO DE MANTENIMIENTO INTEGRAL PREVENTIVO CON SUMINISTRO Y MANO DE OBRA PARA VEHICULOS DE PROPIEDAD DE DISTRISEGURIDAD</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Mantenimiento</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151</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$ 36.946.800,00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08/08/2024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13/08/2024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AUTO TROPICAL CARTAGENA SAS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900466154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NESTOR ARMANDO TORREGROZA PALLERES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Cartagena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https://community.secop.gov.co/Public/Tendering/OpportunityDetail/Index?noticeUID=CO1.NTC.6389914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Tuvo una modificación el  03  de diciembre de 2024 para adicionar al contrato $12.798.600 </a:t>
                      </a:r>
                      <a:endParaRPr lang="es-CO" sz="105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253267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30BCB-E8A5-7ADE-91F0-A4B32966DE7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9C36630-F03B-5909-34B0-1C6BF42620C0}"/>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75EADBCE-16E7-B018-3C0F-A85966C90041}"/>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F0B1F8EA-2288-D80E-A560-0AB37B42DBFC}"/>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55B305C9-B404-E18E-1DCB-0A1CE856FFD6}"/>
              </a:ext>
            </a:extLst>
          </p:cNvPr>
          <p:cNvSpPr txBox="1"/>
          <p:nvPr/>
        </p:nvSpPr>
        <p:spPr>
          <a:xfrm>
            <a:off x="-304800" y="100069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077E2D00-1816-4961-309F-CFE9D4BCA85F}"/>
              </a:ext>
            </a:extLst>
          </p:cNvPr>
          <p:cNvSpPr txBox="1"/>
          <p:nvPr/>
        </p:nvSpPr>
        <p:spPr>
          <a:xfrm>
            <a:off x="2590800" y="7401217"/>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95A305D4-7D1F-FD36-C627-C5E2121BBA1D}"/>
              </a:ext>
            </a:extLst>
          </p:cNvPr>
          <p:cNvSpPr txBox="1"/>
          <p:nvPr/>
        </p:nvSpPr>
        <p:spPr>
          <a:xfrm>
            <a:off x="0" y="2363660"/>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Selección Abreviada de Menor Cuantía</a:t>
            </a:r>
          </a:p>
        </p:txBody>
      </p:sp>
      <p:graphicFrame>
        <p:nvGraphicFramePr>
          <p:cNvPr id="13" name="Tabla 12">
            <a:extLst>
              <a:ext uri="{FF2B5EF4-FFF2-40B4-BE49-F238E27FC236}">
                <a16:creationId xmlns:a16="http://schemas.microsoft.com/office/drawing/2014/main" id="{E1F8E86F-1E66-3E73-26B1-A40AFF968AD5}"/>
              </a:ext>
            </a:extLst>
          </p:cNvPr>
          <p:cNvGraphicFramePr>
            <a:graphicFrameLocks noGrp="1"/>
          </p:cNvGraphicFramePr>
          <p:nvPr>
            <p:extLst>
              <p:ext uri="{D42A27DB-BD31-4B8C-83A1-F6EECF244321}">
                <p14:modId xmlns:p14="http://schemas.microsoft.com/office/powerpoint/2010/main" val="684778886"/>
              </p:ext>
            </p:extLst>
          </p:nvPr>
        </p:nvGraphicFramePr>
        <p:xfrm>
          <a:off x="1819185" y="3221380"/>
          <a:ext cx="13201651" cy="3949897"/>
        </p:xfrm>
        <a:graphic>
          <a:graphicData uri="http://schemas.openxmlformats.org/drawingml/2006/table">
            <a:tbl>
              <a:tblPr>
                <a:tableStyleId>{5C22544A-7EE6-4342-B048-85BDC9FD1C3A}</a:tableStyleId>
              </a:tblPr>
              <a:tblGrid>
                <a:gridCol w="1440263">
                  <a:extLst>
                    <a:ext uri="{9D8B030D-6E8A-4147-A177-3AD203B41FA5}">
                      <a16:colId xmlns:a16="http://schemas.microsoft.com/office/drawing/2014/main" val="2340275395"/>
                    </a:ext>
                  </a:extLst>
                </a:gridCol>
                <a:gridCol w="954175">
                  <a:extLst>
                    <a:ext uri="{9D8B030D-6E8A-4147-A177-3AD203B41FA5}">
                      <a16:colId xmlns:a16="http://schemas.microsoft.com/office/drawing/2014/main" val="3393802419"/>
                    </a:ext>
                  </a:extLst>
                </a:gridCol>
                <a:gridCol w="1197219">
                  <a:extLst>
                    <a:ext uri="{9D8B030D-6E8A-4147-A177-3AD203B41FA5}">
                      <a16:colId xmlns:a16="http://schemas.microsoft.com/office/drawing/2014/main" val="834624814"/>
                    </a:ext>
                  </a:extLst>
                </a:gridCol>
                <a:gridCol w="1197219">
                  <a:extLst>
                    <a:ext uri="{9D8B030D-6E8A-4147-A177-3AD203B41FA5}">
                      <a16:colId xmlns:a16="http://schemas.microsoft.com/office/drawing/2014/main" val="4084818244"/>
                    </a:ext>
                  </a:extLst>
                </a:gridCol>
                <a:gridCol w="1197219">
                  <a:extLst>
                    <a:ext uri="{9D8B030D-6E8A-4147-A177-3AD203B41FA5}">
                      <a16:colId xmlns:a16="http://schemas.microsoft.com/office/drawing/2014/main" val="3357712782"/>
                    </a:ext>
                  </a:extLst>
                </a:gridCol>
                <a:gridCol w="1197219">
                  <a:extLst>
                    <a:ext uri="{9D8B030D-6E8A-4147-A177-3AD203B41FA5}">
                      <a16:colId xmlns:a16="http://schemas.microsoft.com/office/drawing/2014/main" val="1175595022"/>
                    </a:ext>
                  </a:extLst>
                </a:gridCol>
                <a:gridCol w="1197219">
                  <a:extLst>
                    <a:ext uri="{9D8B030D-6E8A-4147-A177-3AD203B41FA5}">
                      <a16:colId xmlns:a16="http://schemas.microsoft.com/office/drawing/2014/main" val="2041036617"/>
                    </a:ext>
                  </a:extLst>
                </a:gridCol>
                <a:gridCol w="782518">
                  <a:extLst>
                    <a:ext uri="{9D8B030D-6E8A-4147-A177-3AD203B41FA5}">
                      <a16:colId xmlns:a16="http://schemas.microsoft.com/office/drawing/2014/main" val="4071108569"/>
                    </a:ext>
                  </a:extLst>
                </a:gridCol>
                <a:gridCol w="762000">
                  <a:extLst>
                    <a:ext uri="{9D8B030D-6E8A-4147-A177-3AD203B41FA5}">
                      <a16:colId xmlns:a16="http://schemas.microsoft.com/office/drawing/2014/main" val="2265991753"/>
                    </a:ext>
                  </a:extLst>
                </a:gridCol>
                <a:gridCol w="1219200">
                  <a:extLst>
                    <a:ext uri="{9D8B030D-6E8A-4147-A177-3AD203B41FA5}">
                      <a16:colId xmlns:a16="http://schemas.microsoft.com/office/drawing/2014/main" val="2705759555"/>
                    </a:ext>
                  </a:extLst>
                </a:gridCol>
                <a:gridCol w="762000">
                  <a:extLst>
                    <a:ext uri="{9D8B030D-6E8A-4147-A177-3AD203B41FA5}">
                      <a16:colId xmlns:a16="http://schemas.microsoft.com/office/drawing/2014/main" val="2636225438"/>
                    </a:ext>
                  </a:extLst>
                </a:gridCol>
                <a:gridCol w="1295400">
                  <a:extLst>
                    <a:ext uri="{9D8B030D-6E8A-4147-A177-3AD203B41FA5}">
                      <a16:colId xmlns:a16="http://schemas.microsoft.com/office/drawing/2014/main" val="4045296820"/>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Valor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CONTRATACIÓN DE LAS PÓLIZAS QUE CONFORMAN EL PROGRAMA DE SEGUROS QUE OTORGUEN LA ADECUADA PROTECCIÓN A LOS BIENES E INTERESES PATRIMONIALES ASEGURABLES Y/O AQUELLOS POR LOS CUALES SEA O LLEGARE A SER LEGALMENTE RESPONSABLE DISTRISEGURIDAD</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Compraventa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365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Días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$ 193.578.148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24/12/2024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24/12/2024</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Aseguradora Solidaria de Colombia Entidad Cooperativa.</a:t>
                      </a:r>
                      <a:endParaRPr lang="es-CO" sz="105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860524654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MARIA MILAGROS HORRILLO CARABALLO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Bogotá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https://community.secop.gov.co/Public/Tendering/OpportunityDetail/Index?noticeUID=CO1.NTC.7193391</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3731939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3AC3-B8C8-0B65-3A7F-1833809AEB6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89B3CD2-C133-7C3D-CF6B-7910C75CC66F}"/>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B18ED00B-C414-7096-314C-5DC4E6F9436A}"/>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51E5213D-AAC5-F918-27EA-D976FB9BCB06}"/>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B1FEFA44-9BED-6AE8-2518-F4074DF2EF27}"/>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B4855AF0-6950-3185-1826-4B3B5A3A9AE3}"/>
              </a:ext>
            </a:extLst>
          </p:cNvPr>
          <p:cNvSpPr txBox="1"/>
          <p:nvPr/>
        </p:nvSpPr>
        <p:spPr>
          <a:xfrm>
            <a:off x="2438400" y="7866926"/>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3BA738DC-4AFB-EC4A-FD83-0C57F54F5AEA}"/>
              </a:ext>
            </a:extLst>
          </p:cNvPr>
          <p:cNvSpPr txBox="1"/>
          <p:nvPr/>
        </p:nvSpPr>
        <p:spPr>
          <a:xfrm>
            <a:off x="-685800" y="1439827"/>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Mínima Cuantía</a:t>
            </a:r>
          </a:p>
        </p:txBody>
      </p:sp>
      <p:graphicFrame>
        <p:nvGraphicFramePr>
          <p:cNvPr id="8" name="Tabla 7">
            <a:extLst>
              <a:ext uri="{FF2B5EF4-FFF2-40B4-BE49-F238E27FC236}">
                <a16:creationId xmlns:a16="http://schemas.microsoft.com/office/drawing/2014/main" id="{1BAD1049-522C-C067-6F13-D7B1ED2D8B15}"/>
              </a:ext>
            </a:extLst>
          </p:cNvPr>
          <p:cNvGraphicFramePr>
            <a:graphicFrameLocks noGrp="1"/>
          </p:cNvGraphicFramePr>
          <p:nvPr>
            <p:extLst>
              <p:ext uri="{D42A27DB-BD31-4B8C-83A1-F6EECF244321}">
                <p14:modId xmlns:p14="http://schemas.microsoft.com/office/powerpoint/2010/main" val="1286301841"/>
              </p:ext>
            </p:extLst>
          </p:nvPr>
        </p:nvGraphicFramePr>
        <p:xfrm>
          <a:off x="1543050" y="2240524"/>
          <a:ext cx="13289291" cy="990600"/>
        </p:xfrm>
        <a:graphic>
          <a:graphicData uri="http://schemas.openxmlformats.org/drawingml/2006/table">
            <a:tbl>
              <a:tblPr>
                <a:tableStyleId>{5940675A-B579-460E-94D1-54222C63F5DA}</a:tableStyleId>
              </a:tblPr>
              <a:tblGrid>
                <a:gridCol w="7010400">
                  <a:extLst>
                    <a:ext uri="{9D8B030D-6E8A-4147-A177-3AD203B41FA5}">
                      <a16:colId xmlns:a16="http://schemas.microsoft.com/office/drawing/2014/main" val="78320047"/>
                    </a:ext>
                  </a:extLst>
                </a:gridCol>
                <a:gridCol w="6278891">
                  <a:extLst>
                    <a:ext uri="{9D8B030D-6E8A-4147-A177-3AD203B41FA5}">
                      <a16:colId xmlns:a16="http://schemas.microsoft.com/office/drawing/2014/main" val="1389291751"/>
                    </a:ext>
                  </a:extLst>
                </a:gridCol>
              </a:tblGrid>
              <a:tr h="416761">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Número de contratos celebrados</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Valor </a:t>
                      </a:r>
                      <a:endParaRPr lang="es-CO" sz="32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2285058948"/>
                  </a:ext>
                </a:extLst>
              </a:tr>
              <a:tr h="374549">
                <a:tc>
                  <a:txBody>
                    <a:bodyPr/>
                    <a:lstStyle/>
                    <a:p>
                      <a:pPr algn="ctr" fontAlgn="b"/>
                      <a:r>
                        <a:rPr lang="es-CO" sz="3200" b="0" i="0" u="none" strike="noStrike" dirty="0">
                          <a:solidFill>
                            <a:schemeClr val="bg1"/>
                          </a:solidFill>
                          <a:effectLst/>
                          <a:latin typeface="Century Gothic Paneuropean Heavy" panose="020B0604020202020204" charset="0"/>
                          <a:cs typeface="Century Gothic Paneuropean Heavy" panose="020B0604020202020204" charset="0"/>
                        </a:rPr>
                        <a:t>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b"/>
                      <a:r>
                        <a:rPr lang="es-CO" sz="3200" u="none" strike="noStrike" dirty="0">
                          <a:solidFill>
                            <a:schemeClr val="bg1"/>
                          </a:solidFill>
                          <a:effectLst/>
                          <a:latin typeface="Century Gothic Paneuropean Heavy" panose="020B0604020202020204" charset="0"/>
                          <a:cs typeface="Century Gothic Paneuropean Heavy" panose="020B0604020202020204" charset="0"/>
                        </a:rPr>
                        <a:t>    $ 95.072.142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1386229030"/>
                  </a:ext>
                </a:extLst>
              </a:tr>
            </a:tbl>
          </a:graphicData>
        </a:graphic>
      </p:graphicFrame>
      <p:graphicFrame>
        <p:nvGraphicFramePr>
          <p:cNvPr id="13" name="Tabla 12">
            <a:extLst>
              <a:ext uri="{FF2B5EF4-FFF2-40B4-BE49-F238E27FC236}">
                <a16:creationId xmlns:a16="http://schemas.microsoft.com/office/drawing/2014/main" id="{FE44ABA7-09D1-6BF7-6BF5-AD114F1F64DA}"/>
              </a:ext>
            </a:extLst>
          </p:cNvPr>
          <p:cNvGraphicFramePr>
            <a:graphicFrameLocks noGrp="1"/>
          </p:cNvGraphicFramePr>
          <p:nvPr>
            <p:extLst>
              <p:ext uri="{D42A27DB-BD31-4B8C-83A1-F6EECF244321}">
                <p14:modId xmlns:p14="http://schemas.microsoft.com/office/powerpoint/2010/main" val="529849270"/>
              </p:ext>
            </p:extLst>
          </p:nvPr>
        </p:nvGraphicFramePr>
        <p:xfrm>
          <a:off x="1510570" y="3671293"/>
          <a:ext cx="14339029" cy="4169156"/>
        </p:xfrm>
        <a:graphic>
          <a:graphicData uri="http://schemas.openxmlformats.org/drawingml/2006/table">
            <a:tbl>
              <a:tblPr>
                <a:tableStyleId>{5C22544A-7EE6-4342-B048-85BDC9FD1C3A}</a:tableStyleId>
              </a:tblPr>
              <a:tblGrid>
                <a:gridCol w="1804603">
                  <a:extLst>
                    <a:ext uri="{9D8B030D-6E8A-4147-A177-3AD203B41FA5}">
                      <a16:colId xmlns:a16="http://schemas.microsoft.com/office/drawing/2014/main" val="2340275395"/>
                    </a:ext>
                  </a:extLst>
                </a:gridCol>
                <a:gridCol w="1012237">
                  <a:extLst>
                    <a:ext uri="{9D8B030D-6E8A-4147-A177-3AD203B41FA5}">
                      <a16:colId xmlns:a16="http://schemas.microsoft.com/office/drawing/2014/main" val="3393802419"/>
                    </a:ext>
                  </a:extLst>
                </a:gridCol>
                <a:gridCol w="934373">
                  <a:extLst>
                    <a:ext uri="{9D8B030D-6E8A-4147-A177-3AD203B41FA5}">
                      <a16:colId xmlns:a16="http://schemas.microsoft.com/office/drawing/2014/main" val="834624814"/>
                    </a:ext>
                  </a:extLst>
                </a:gridCol>
                <a:gridCol w="1167966">
                  <a:extLst>
                    <a:ext uri="{9D8B030D-6E8A-4147-A177-3AD203B41FA5}">
                      <a16:colId xmlns:a16="http://schemas.microsoft.com/office/drawing/2014/main" val="4084818244"/>
                    </a:ext>
                  </a:extLst>
                </a:gridCol>
                <a:gridCol w="1055416">
                  <a:extLst>
                    <a:ext uri="{9D8B030D-6E8A-4147-A177-3AD203B41FA5}">
                      <a16:colId xmlns:a16="http://schemas.microsoft.com/office/drawing/2014/main" val="3357712782"/>
                    </a:ext>
                  </a:extLst>
                </a:gridCol>
                <a:gridCol w="1194919">
                  <a:extLst>
                    <a:ext uri="{9D8B030D-6E8A-4147-A177-3AD203B41FA5}">
                      <a16:colId xmlns:a16="http://schemas.microsoft.com/office/drawing/2014/main" val="1175595022"/>
                    </a:ext>
                  </a:extLst>
                </a:gridCol>
                <a:gridCol w="1194919">
                  <a:extLst>
                    <a:ext uri="{9D8B030D-6E8A-4147-A177-3AD203B41FA5}">
                      <a16:colId xmlns:a16="http://schemas.microsoft.com/office/drawing/2014/main" val="2041036617"/>
                    </a:ext>
                  </a:extLst>
                </a:gridCol>
                <a:gridCol w="1194919">
                  <a:extLst>
                    <a:ext uri="{9D8B030D-6E8A-4147-A177-3AD203B41FA5}">
                      <a16:colId xmlns:a16="http://schemas.microsoft.com/office/drawing/2014/main" val="4071108569"/>
                    </a:ext>
                  </a:extLst>
                </a:gridCol>
                <a:gridCol w="888199">
                  <a:extLst>
                    <a:ext uri="{9D8B030D-6E8A-4147-A177-3AD203B41FA5}">
                      <a16:colId xmlns:a16="http://schemas.microsoft.com/office/drawing/2014/main" val="2265991753"/>
                    </a:ext>
                  </a:extLst>
                </a:gridCol>
                <a:gridCol w="1323695">
                  <a:extLst>
                    <a:ext uri="{9D8B030D-6E8A-4147-A177-3AD203B41FA5}">
                      <a16:colId xmlns:a16="http://schemas.microsoft.com/office/drawing/2014/main" val="2705759555"/>
                    </a:ext>
                  </a:extLst>
                </a:gridCol>
                <a:gridCol w="1372864">
                  <a:extLst>
                    <a:ext uri="{9D8B030D-6E8A-4147-A177-3AD203B41FA5}">
                      <a16:colId xmlns:a16="http://schemas.microsoft.com/office/drawing/2014/main" val="2636225438"/>
                    </a:ext>
                  </a:extLst>
                </a:gridCol>
                <a:gridCol w="1194919">
                  <a:extLst>
                    <a:ext uri="{9D8B030D-6E8A-4147-A177-3AD203B41FA5}">
                      <a16:colId xmlns:a16="http://schemas.microsoft.com/office/drawing/2014/main" val="4045296820"/>
                    </a:ext>
                  </a:extLst>
                </a:gridCol>
              </a:tblGrid>
              <a:tr h="341322">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Valor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827834">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SELECCIONAR EL OPERADOR QUE SE ENCARGUE DE LA GESTIÓN, Y EJECUCIÓN DE TORNEO DE BOLOS, DE ACUERDO CON EL PROGRAMA DE BIENESTAR VIGENCIA 2024, SUSCRITO Y APROBADO EN LA ENTIDAD, EL CUAL HACE PARTE DE LOS PLANES INSTITUCIONALES DEL PROCESO DE GESTIÓN DE TALENTO HUMANO</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Prestación de Servicios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11</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$ 7.716.500</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20/12/2024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20/12/2024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REGINARAMIREZ MORALES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22999639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N/A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Cartagena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https://community.secop.gov.co/Public/Tendering/OpportunityDetail/Index?noticeUID=CO1.NTC.7201226</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378747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76C21-768E-CDB3-B4D4-0F1A86FF93B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5FBB57A-8AAD-65BB-45CF-731FB3D6A166}"/>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EC7C74AC-BE4A-9A62-5586-9543188903E8}"/>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7CB58953-7847-EC60-9CF9-E41D1A123D22}"/>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C68E0BA8-B701-595C-DDD2-7AFFCEA75FB7}"/>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6059EA21-AA56-2911-0F18-3890FE139F81}"/>
              </a:ext>
            </a:extLst>
          </p:cNvPr>
          <p:cNvSpPr txBox="1"/>
          <p:nvPr/>
        </p:nvSpPr>
        <p:spPr>
          <a:xfrm>
            <a:off x="2438400" y="7866926"/>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485F1EDE-8C85-23A5-30A2-BAED7715523C}"/>
              </a:ext>
            </a:extLst>
          </p:cNvPr>
          <p:cNvSpPr txBox="1"/>
          <p:nvPr/>
        </p:nvSpPr>
        <p:spPr>
          <a:xfrm>
            <a:off x="-381000" y="2500788"/>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Mínima Cuantía</a:t>
            </a:r>
          </a:p>
        </p:txBody>
      </p:sp>
      <p:graphicFrame>
        <p:nvGraphicFramePr>
          <p:cNvPr id="13" name="Tabla 12">
            <a:extLst>
              <a:ext uri="{FF2B5EF4-FFF2-40B4-BE49-F238E27FC236}">
                <a16:creationId xmlns:a16="http://schemas.microsoft.com/office/drawing/2014/main" id="{3B201245-AF7C-6880-DBEE-C3115F65E470}"/>
              </a:ext>
            </a:extLst>
          </p:cNvPr>
          <p:cNvGraphicFramePr>
            <a:graphicFrameLocks noGrp="1"/>
          </p:cNvGraphicFramePr>
          <p:nvPr>
            <p:extLst>
              <p:ext uri="{D42A27DB-BD31-4B8C-83A1-F6EECF244321}">
                <p14:modId xmlns:p14="http://schemas.microsoft.com/office/powerpoint/2010/main" val="3428336351"/>
              </p:ext>
            </p:extLst>
          </p:nvPr>
        </p:nvGraphicFramePr>
        <p:xfrm>
          <a:off x="1510570" y="3671293"/>
          <a:ext cx="14643828" cy="3949897"/>
        </p:xfrm>
        <a:graphic>
          <a:graphicData uri="http://schemas.openxmlformats.org/drawingml/2006/table">
            <a:tbl>
              <a:tblPr>
                <a:tableStyleId>{5C22544A-7EE6-4342-B048-85BDC9FD1C3A}</a:tableStyleId>
              </a:tblPr>
              <a:tblGrid>
                <a:gridCol w="1687397">
                  <a:extLst>
                    <a:ext uri="{9D8B030D-6E8A-4147-A177-3AD203B41FA5}">
                      <a16:colId xmlns:a16="http://schemas.microsoft.com/office/drawing/2014/main" val="2340275395"/>
                    </a:ext>
                  </a:extLst>
                </a:gridCol>
                <a:gridCol w="1069233">
                  <a:extLst>
                    <a:ext uri="{9D8B030D-6E8A-4147-A177-3AD203B41FA5}">
                      <a16:colId xmlns:a16="http://schemas.microsoft.com/office/drawing/2014/main" val="3393802419"/>
                    </a:ext>
                  </a:extLst>
                </a:gridCol>
                <a:gridCol w="750948">
                  <a:extLst>
                    <a:ext uri="{9D8B030D-6E8A-4147-A177-3AD203B41FA5}">
                      <a16:colId xmlns:a16="http://schemas.microsoft.com/office/drawing/2014/main" val="834624814"/>
                    </a:ext>
                  </a:extLst>
                </a:gridCol>
                <a:gridCol w="773052">
                  <a:extLst>
                    <a:ext uri="{9D8B030D-6E8A-4147-A177-3AD203B41FA5}">
                      <a16:colId xmlns:a16="http://schemas.microsoft.com/office/drawing/2014/main" val="4084818244"/>
                    </a:ext>
                  </a:extLst>
                </a:gridCol>
                <a:gridCol w="914400">
                  <a:extLst>
                    <a:ext uri="{9D8B030D-6E8A-4147-A177-3AD203B41FA5}">
                      <a16:colId xmlns:a16="http://schemas.microsoft.com/office/drawing/2014/main" val="3357712782"/>
                    </a:ext>
                  </a:extLst>
                </a:gridCol>
                <a:gridCol w="1143000">
                  <a:extLst>
                    <a:ext uri="{9D8B030D-6E8A-4147-A177-3AD203B41FA5}">
                      <a16:colId xmlns:a16="http://schemas.microsoft.com/office/drawing/2014/main" val="1175595022"/>
                    </a:ext>
                  </a:extLst>
                </a:gridCol>
                <a:gridCol w="1143000">
                  <a:extLst>
                    <a:ext uri="{9D8B030D-6E8A-4147-A177-3AD203B41FA5}">
                      <a16:colId xmlns:a16="http://schemas.microsoft.com/office/drawing/2014/main" val="2041036617"/>
                    </a:ext>
                  </a:extLst>
                </a:gridCol>
                <a:gridCol w="1219200">
                  <a:extLst>
                    <a:ext uri="{9D8B030D-6E8A-4147-A177-3AD203B41FA5}">
                      <a16:colId xmlns:a16="http://schemas.microsoft.com/office/drawing/2014/main" val="4071108569"/>
                    </a:ext>
                  </a:extLst>
                </a:gridCol>
                <a:gridCol w="1143000">
                  <a:extLst>
                    <a:ext uri="{9D8B030D-6E8A-4147-A177-3AD203B41FA5}">
                      <a16:colId xmlns:a16="http://schemas.microsoft.com/office/drawing/2014/main" val="2265991753"/>
                    </a:ext>
                  </a:extLst>
                </a:gridCol>
                <a:gridCol w="1329881">
                  <a:extLst>
                    <a:ext uri="{9D8B030D-6E8A-4147-A177-3AD203B41FA5}">
                      <a16:colId xmlns:a16="http://schemas.microsoft.com/office/drawing/2014/main" val="2705759555"/>
                    </a:ext>
                  </a:extLst>
                </a:gridCol>
                <a:gridCol w="998529">
                  <a:extLst>
                    <a:ext uri="{9D8B030D-6E8A-4147-A177-3AD203B41FA5}">
                      <a16:colId xmlns:a16="http://schemas.microsoft.com/office/drawing/2014/main" val="2636225438"/>
                    </a:ext>
                  </a:extLst>
                </a:gridCol>
                <a:gridCol w="1236094">
                  <a:extLst>
                    <a:ext uri="{9D8B030D-6E8A-4147-A177-3AD203B41FA5}">
                      <a16:colId xmlns:a16="http://schemas.microsoft.com/office/drawing/2014/main" val="4045296820"/>
                    </a:ext>
                  </a:extLst>
                </a:gridCol>
                <a:gridCol w="1236094">
                  <a:extLst>
                    <a:ext uri="{9D8B030D-6E8A-4147-A177-3AD203B41FA5}">
                      <a16:colId xmlns:a16="http://schemas.microsoft.com/office/drawing/2014/main" val="1804370215"/>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en Adicionales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Realizar la adquisición de Pólizas como requisito para la ejecución del convenio CO1.PCCNTR.7030881 entre el Ministerio del Interior y </a:t>
                      </a:r>
                      <a:r>
                        <a:rPr lang="es-MX" sz="1050" u="none" strike="noStrike" dirty="0" err="1">
                          <a:solidFill>
                            <a:schemeClr val="tx1"/>
                          </a:solidFill>
                          <a:effectLst/>
                          <a:latin typeface="Century Gothic Paneuropean Heavy" panose="020B0604020202020204" charset="0"/>
                          <a:cs typeface="Century Gothic Paneuropean Heavy" panose="020B0604020202020204" charset="0"/>
                        </a:rPr>
                        <a:t>Distriseguridad</a:t>
                      </a:r>
                      <a:r>
                        <a:rPr lang="es-MX" sz="1050" u="none" strike="noStrike" dirty="0">
                          <a:solidFill>
                            <a:schemeClr val="tx1"/>
                          </a:solidFill>
                          <a:effectLst/>
                          <a:latin typeface="Century Gothic Paneuropean Heavy" panose="020B0604020202020204" charset="0"/>
                          <a:cs typeface="Century Gothic Paneuropean Heavy" panose="020B0604020202020204" charset="0"/>
                        </a:rPr>
                        <a:t> en el marco del proyecto de inversión Construcción y dotación para los organismos de seguridad, socorro, justicia y convivencia en Cartagena de Indias con BPIN 2024130010032</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Compraventa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19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20.942.745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10/12/2024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10/12/2024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SEGUROS DEL ESTADO S.A.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.860009578</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JUAN CARLOS MORALES ECHEVERRI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Bogotá </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https://community.secop.gov.co/Public/Tendering/OpportunityDetail/Index?noticeUID=CO1.NTC.7133848</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Tuvo una modificación el  17  de marzo de 2024 para modificar el plazo de contrato hasta el 10 de junio de 2025 y  adicionar al contrato $1.245.901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3632856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F6DAE-0A04-6A78-B6D2-3939266903B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54347A-E41E-0968-B177-13087D95DB4A}"/>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E4D28A93-632F-632B-C1B7-477088923231}"/>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6406CD3E-CB2C-DA39-58C4-21FC8997FDB6}"/>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28C39AD9-629E-D9D2-3AEC-00D93812530C}"/>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1F8C5E92-B0DE-091D-BD22-E6281AB3FCBD}"/>
              </a:ext>
            </a:extLst>
          </p:cNvPr>
          <p:cNvSpPr txBox="1"/>
          <p:nvPr/>
        </p:nvSpPr>
        <p:spPr>
          <a:xfrm>
            <a:off x="2438400" y="7866926"/>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23B4B8B4-994C-3BDA-5DA8-7384B03C87E4}"/>
              </a:ext>
            </a:extLst>
          </p:cNvPr>
          <p:cNvSpPr txBox="1"/>
          <p:nvPr/>
        </p:nvSpPr>
        <p:spPr>
          <a:xfrm>
            <a:off x="457200" y="2808033"/>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Mínima Cuantía</a:t>
            </a:r>
          </a:p>
        </p:txBody>
      </p:sp>
      <p:graphicFrame>
        <p:nvGraphicFramePr>
          <p:cNvPr id="13" name="Tabla 12">
            <a:extLst>
              <a:ext uri="{FF2B5EF4-FFF2-40B4-BE49-F238E27FC236}">
                <a16:creationId xmlns:a16="http://schemas.microsoft.com/office/drawing/2014/main" id="{D5799712-9C48-3D8C-2630-5523A420133B}"/>
              </a:ext>
            </a:extLst>
          </p:cNvPr>
          <p:cNvGraphicFramePr>
            <a:graphicFrameLocks noGrp="1"/>
          </p:cNvGraphicFramePr>
          <p:nvPr>
            <p:extLst>
              <p:ext uri="{D42A27DB-BD31-4B8C-83A1-F6EECF244321}">
                <p14:modId xmlns:p14="http://schemas.microsoft.com/office/powerpoint/2010/main" val="1574863302"/>
              </p:ext>
            </p:extLst>
          </p:nvPr>
        </p:nvGraphicFramePr>
        <p:xfrm>
          <a:off x="1510570" y="3671293"/>
          <a:ext cx="14643828" cy="3949897"/>
        </p:xfrm>
        <a:graphic>
          <a:graphicData uri="http://schemas.openxmlformats.org/drawingml/2006/table">
            <a:tbl>
              <a:tblPr>
                <a:tableStyleId>{5C22544A-7EE6-4342-B048-85BDC9FD1C3A}</a:tableStyleId>
              </a:tblPr>
              <a:tblGrid>
                <a:gridCol w="1687397">
                  <a:extLst>
                    <a:ext uri="{9D8B030D-6E8A-4147-A177-3AD203B41FA5}">
                      <a16:colId xmlns:a16="http://schemas.microsoft.com/office/drawing/2014/main" val="2340275395"/>
                    </a:ext>
                  </a:extLst>
                </a:gridCol>
                <a:gridCol w="1069233">
                  <a:extLst>
                    <a:ext uri="{9D8B030D-6E8A-4147-A177-3AD203B41FA5}">
                      <a16:colId xmlns:a16="http://schemas.microsoft.com/office/drawing/2014/main" val="3393802419"/>
                    </a:ext>
                  </a:extLst>
                </a:gridCol>
                <a:gridCol w="750948">
                  <a:extLst>
                    <a:ext uri="{9D8B030D-6E8A-4147-A177-3AD203B41FA5}">
                      <a16:colId xmlns:a16="http://schemas.microsoft.com/office/drawing/2014/main" val="834624814"/>
                    </a:ext>
                  </a:extLst>
                </a:gridCol>
                <a:gridCol w="773052">
                  <a:extLst>
                    <a:ext uri="{9D8B030D-6E8A-4147-A177-3AD203B41FA5}">
                      <a16:colId xmlns:a16="http://schemas.microsoft.com/office/drawing/2014/main" val="4084818244"/>
                    </a:ext>
                  </a:extLst>
                </a:gridCol>
                <a:gridCol w="914400">
                  <a:extLst>
                    <a:ext uri="{9D8B030D-6E8A-4147-A177-3AD203B41FA5}">
                      <a16:colId xmlns:a16="http://schemas.microsoft.com/office/drawing/2014/main" val="3357712782"/>
                    </a:ext>
                  </a:extLst>
                </a:gridCol>
                <a:gridCol w="1143000">
                  <a:extLst>
                    <a:ext uri="{9D8B030D-6E8A-4147-A177-3AD203B41FA5}">
                      <a16:colId xmlns:a16="http://schemas.microsoft.com/office/drawing/2014/main" val="1175595022"/>
                    </a:ext>
                  </a:extLst>
                </a:gridCol>
                <a:gridCol w="1143000">
                  <a:extLst>
                    <a:ext uri="{9D8B030D-6E8A-4147-A177-3AD203B41FA5}">
                      <a16:colId xmlns:a16="http://schemas.microsoft.com/office/drawing/2014/main" val="2041036617"/>
                    </a:ext>
                  </a:extLst>
                </a:gridCol>
                <a:gridCol w="1219200">
                  <a:extLst>
                    <a:ext uri="{9D8B030D-6E8A-4147-A177-3AD203B41FA5}">
                      <a16:colId xmlns:a16="http://schemas.microsoft.com/office/drawing/2014/main" val="4071108569"/>
                    </a:ext>
                  </a:extLst>
                </a:gridCol>
                <a:gridCol w="1143000">
                  <a:extLst>
                    <a:ext uri="{9D8B030D-6E8A-4147-A177-3AD203B41FA5}">
                      <a16:colId xmlns:a16="http://schemas.microsoft.com/office/drawing/2014/main" val="2265991753"/>
                    </a:ext>
                  </a:extLst>
                </a:gridCol>
                <a:gridCol w="1329881">
                  <a:extLst>
                    <a:ext uri="{9D8B030D-6E8A-4147-A177-3AD203B41FA5}">
                      <a16:colId xmlns:a16="http://schemas.microsoft.com/office/drawing/2014/main" val="2705759555"/>
                    </a:ext>
                  </a:extLst>
                </a:gridCol>
                <a:gridCol w="998529">
                  <a:extLst>
                    <a:ext uri="{9D8B030D-6E8A-4147-A177-3AD203B41FA5}">
                      <a16:colId xmlns:a16="http://schemas.microsoft.com/office/drawing/2014/main" val="2636225438"/>
                    </a:ext>
                  </a:extLst>
                </a:gridCol>
                <a:gridCol w="1236094">
                  <a:extLst>
                    <a:ext uri="{9D8B030D-6E8A-4147-A177-3AD203B41FA5}">
                      <a16:colId xmlns:a16="http://schemas.microsoft.com/office/drawing/2014/main" val="4045296820"/>
                    </a:ext>
                  </a:extLst>
                </a:gridCol>
                <a:gridCol w="1236094">
                  <a:extLst>
                    <a:ext uri="{9D8B030D-6E8A-4147-A177-3AD203B41FA5}">
                      <a16:colId xmlns:a16="http://schemas.microsoft.com/office/drawing/2014/main" val="1804370215"/>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en Adicionales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1" i="0" u="none" strike="noStrike" dirty="0">
                          <a:solidFill>
                            <a:schemeClr val="tx1"/>
                          </a:solidFill>
                          <a:effectLst/>
                          <a:latin typeface="Century Gothic Paneuropean Heavy" panose="020B0604020202020204" charset="0"/>
                          <a:cs typeface="Century Gothic Paneuropean Heavy" panose="020B0604020202020204" charset="0"/>
                        </a:rPr>
                        <a:t>Observaciones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CONTRATAR LA PRESTACIÓN DE SERVICIOS DE DIFUSIÓN EN MEDIOS DE COMUNICACIÓN ESCRITOS DE AMPLIA CIRCULACIÓN LOCAL PARA DAR A CONOCER LA OFERTA INSTITUCIONAL Y AVANCES DE LOS PROGRAMAS Y PROYECTOS DE DISTRISEGURIDAD.</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Prestación de Servicios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19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35.283.500</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24/10/2024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13/11/2024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EDITORA DEL MAR S.A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890404273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GERARDO ARAUJO PERDOMO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Cartagena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https://community.secop.gov.co/Public/Tendering/OpportunityDetail/Index?noticeUID=CO1.NTC.6857745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Tuvo una modificación el 13 de diciembre de 2024 se hizo una prórroga hasta el 20 de diciembre de 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3865894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EF709-1077-7F90-2E7F-B9F38126B9A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F026F74-3BAA-447B-BE79-E6E3247EAFE5}"/>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5010D4B9-2616-658E-6BE0-4F76D800169B}"/>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7E4352E4-9C6F-EEEE-2CA6-59FD5D105237}"/>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163A591C-76B6-1EE3-8BD0-D88FF3C5BED0}"/>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672BA0B2-C496-F1EB-67EB-53C1485A827F}"/>
              </a:ext>
            </a:extLst>
          </p:cNvPr>
          <p:cNvSpPr txBox="1"/>
          <p:nvPr/>
        </p:nvSpPr>
        <p:spPr>
          <a:xfrm>
            <a:off x="2438400" y="7866926"/>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28782502-F493-C7B8-E79E-9E862B01C71A}"/>
              </a:ext>
            </a:extLst>
          </p:cNvPr>
          <p:cNvSpPr txBox="1"/>
          <p:nvPr/>
        </p:nvSpPr>
        <p:spPr>
          <a:xfrm>
            <a:off x="457200" y="2808033"/>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Mínima Cuantía</a:t>
            </a:r>
          </a:p>
        </p:txBody>
      </p:sp>
      <p:graphicFrame>
        <p:nvGraphicFramePr>
          <p:cNvPr id="13" name="Tabla 12">
            <a:extLst>
              <a:ext uri="{FF2B5EF4-FFF2-40B4-BE49-F238E27FC236}">
                <a16:creationId xmlns:a16="http://schemas.microsoft.com/office/drawing/2014/main" id="{3826F76F-BAA4-0223-4A43-9AC2256041BA}"/>
              </a:ext>
            </a:extLst>
          </p:cNvPr>
          <p:cNvGraphicFramePr>
            <a:graphicFrameLocks noGrp="1"/>
          </p:cNvGraphicFramePr>
          <p:nvPr>
            <p:extLst>
              <p:ext uri="{D42A27DB-BD31-4B8C-83A1-F6EECF244321}">
                <p14:modId xmlns:p14="http://schemas.microsoft.com/office/powerpoint/2010/main" val="2173742577"/>
              </p:ext>
            </p:extLst>
          </p:nvPr>
        </p:nvGraphicFramePr>
        <p:xfrm>
          <a:off x="1510570" y="3671293"/>
          <a:ext cx="13805629" cy="3949897"/>
        </p:xfrm>
        <a:graphic>
          <a:graphicData uri="http://schemas.openxmlformats.org/drawingml/2006/table">
            <a:tbl>
              <a:tblPr>
                <a:tableStyleId>{5C22544A-7EE6-4342-B048-85BDC9FD1C3A}</a:tableStyleId>
              </a:tblPr>
              <a:tblGrid>
                <a:gridCol w="1737473">
                  <a:extLst>
                    <a:ext uri="{9D8B030D-6E8A-4147-A177-3AD203B41FA5}">
                      <a16:colId xmlns:a16="http://schemas.microsoft.com/office/drawing/2014/main" val="2340275395"/>
                    </a:ext>
                  </a:extLst>
                </a:gridCol>
                <a:gridCol w="1100964">
                  <a:extLst>
                    <a:ext uri="{9D8B030D-6E8A-4147-A177-3AD203B41FA5}">
                      <a16:colId xmlns:a16="http://schemas.microsoft.com/office/drawing/2014/main" val="3393802419"/>
                    </a:ext>
                  </a:extLst>
                </a:gridCol>
                <a:gridCol w="773234">
                  <a:extLst>
                    <a:ext uri="{9D8B030D-6E8A-4147-A177-3AD203B41FA5}">
                      <a16:colId xmlns:a16="http://schemas.microsoft.com/office/drawing/2014/main" val="834624814"/>
                    </a:ext>
                  </a:extLst>
                </a:gridCol>
                <a:gridCol w="795994">
                  <a:extLst>
                    <a:ext uri="{9D8B030D-6E8A-4147-A177-3AD203B41FA5}">
                      <a16:colId xmlns:a16="http://schemas.microsoft.com/office/drawing/2014/main" val="4084818244"/>
                    </a:ext>
                  </a:extLst>
                </a:gridCol>
                <a:gridCol w="941536">
                  <a:extLst>
                    <a:ext uri="{9D8B030D-6E8A-4147-A177-3AD203B41FA5}">
                      <a16:colId xmlns:a16="http://schemas.microsoft.com/office/drawing/2014/main" val="3357712782"/>
                    </a:ext>
                  </a:extLst>
                </a:gridCol>
                <a:gridCol w="1176920">
                  <a:extLst>
                    <a:ext uri="{9D8B030D-6E8A-4147-A177-3AD203B41FA5}">
                      <a16:colId xmlns:a16="http://schemas.microsoft.com/office/drawing/2014/main" val="1175595022"/>
                    </a:ext>
                  </a:extLst>
                </a:gridCol>
                <a:gridCol w="1176920">
                  <a:extLst>
                    <a:ext uri="{9D8B030D-6E8A-4147-A177-3AD203B41FA5}">
                      <a16:colId xmlns:a16="http://schemas.microsoft.com/office/drawing/2014/main" val="2041036617"/>
                    </a:ext>
                  </a:extLst>
                </a:gridCol>
                <a:gridCol w="1255382">
                  <a:extLst>
                    <a:ext uri="{9D8B030D-6E8A-4147-A177-3AD203B41FA5}">
                      <a16:colId xmlns:a16="http://schemas.microsoft.com/office/drawing/2014/main" val="4071108569"/>
                    </a:ext>
                  </a:extLst>
                </a:gridCol>
                <a:gridCol w="1176920">
                  <a:extLst>
                    <a:ext uri="{9D8B030D-6E8A-4147-A177-3AD203B41FA5}">
                      <a16:colId xmlns:a16="http://schemas.microsoft.com/office/drawing/2014/main" val="2265991753"/>
                    </a:ext>
                  </a:extLst>
                </a:gridCol>
                <a:gridCol w="1369347">
                  <a:extLst>
                    <a:ext uri="{9D8B030D-6E8A-4147-A177-3AD203B41FA5}">
                      <a16:colId xmlns:a16="http://schemas.microsoft.com/office/drawing/2014/main" val="2705759555"/>
                    </a:ext>
                  </a:extLst>
                </a:gridCol>
                <a:gridCol w="1028162">
                  <a:extLst>
                    <a:ext uri="{9D8B030D-6E8A-4147-A177-3AD203B41FA5}">
                      <a16:colId xmlns:a16="http://schemas.microsoft.com/office/drawing/2014/main" val="2636225438"/>
                    </a:ext>
                  </a:extLst>
                </a:gridCol>
                <a:gridCol w="1272777">
                  <a:extLst>
                    <a:ext uri="{9D8B030D-6E8A-4147-A177-3AD203B41FA5}">
                      <a16:colId xmlns:a16="http://schemas.microsoft.com/office/drawing/2014/main" val="4045296820"/>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en Adicionales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ADQUIRIR SEGUROS OBLIGATORIOS DE ACCIDENTES DE TRÁNSITO (SOAT), QUE AMPAREN LOS DAÑOS CORPORALES CAUSADOS A LAS PERSONAS EN ACCIDENTES DE TRÁNSITO, BIEN SEAN PEATONES, PASAJEROS O CONDUCTORES, QUE LLEGAREN A CAUSAR LOS VEHÍCULOS DE PROPIEDAD DE DISTRISEGURIDAD.</a:t>
                      </a:r>
                    </a:p>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Compraventa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5.098.000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15/07/2024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17/07/2024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LA PREVISORA S.A. COMPAÑÍA DE SEGUROS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860002400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FREDDY CARLOS ANTEQUERA PEÑA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Bogotá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https://community.secop.gov.co/Public/Tendering/OpportunityDetail/Index?noticeUID=CO1.NTC.6355353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2610099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1A05F-0131-7F52-ABEB-975C401DD93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5923E14-28ED-7302-E9A2-2D6A05EB1BFD}"/>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58F4E40C-AC17-F855-BF45-FD874E531BF5}"/>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8981608B-BF9E-D89A-BCF1-D800B388ED90}"/>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348666FE-3DC4-D672-D350-077783B66E1C}"/>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C14E0BBB-BDBE-97B7-C6D4-2A654C8B5457}"/>
              </a:ext>
            </a:extLst>
          </p:cNvPr>
          <p:cNvSpPr txBox="1"/>
          <p:nvPr/>
        </p:nvSpPr>
        <p:spPr>
          <a:xfrm>
            <a:off x="2438400" y="7866926"/>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752D5103-4257-E8B9-4AA8-A57B6CCD2C25}"/>
              </a:ext>
            </a:extLst>
          </p:cNvPr>
          <p:cNvSpPr txBox="1"/>
          <p:nvPr/>
        </p:nvSpPr>
        <p:spPr>
          <a:xfrm>
            <a:off x="457200" y="2097815"/>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Mínima Cuantía</a:t>
            </a:r>
          </a:p>
        </p:txBody>
      </p:sp>
      <p:graphicFrame>
        <p:nvGraphicFramePr>
          <p:cNvPr id="13" name="Tabla 12">
            <a:extLst>
              <a:ext uri="{FF2B5EF4-FFF2-40B4-BE49-F238E27FC236}">
                <a16:creationId xmlns:a16="http://schemas.microsoft.com/office/drawing/2014/main" id="{89E56E22-7895-E96F-A402-5FFEFC75CFC3}"/>
              </a:ext>
            </a:extLst>
          </p:cNvPr>
          <p:cNvGraphicFramePr>
            <a:graphicFrameLocks noGrp="1"/>
          </p:cNvGraphicFramePr>
          <p:nvPr>
            <p:extLst>
              <p:ext uri="{D42A27DB-BD31-4B8C-83A1-F6EECF244321}">
                <p14:modId xmlns:p14="http://schemas.microsoft.com/office/powerpoint/2010/main" val="1096982496"/>
              </p:ext>
            </p:extLst>
          </p:nvPr>
        </p:nvGraphicFramePr>
        <p:xfrm>
          <a:off x="1524000" y="3049009"/>
          <a:ext cx="13805629" cy="4487224"/>
        </p:xfrm>
        <a:graphic>
          <a:graphicData uri="http://schemas.openxmlformats.org/drawingml/2006/table">
            <a:tbl>
              <a:tblPr>
                <a:tableStyleId>{5C22544A-7EE6-4342-B048-85BDC9FD1C3A}</a:tableStyleId>
              </a:tblPr>
              <a:tblGrid>
                <a:gridCol w="1737473">
                  <a:extLst>
                    <a:ext uri="{9D8B030D-6E8A-4147-A177-3AD203B41FA5}">
                      <a16:colId xmlns:a16="http://schemas.microsoft.com/office/drawing/2014/main" val="2340275395"/>
                    </a:ext>
                  </a:extLst>
                </a:gridCol>
                <a:gridCol w="1100964">
                  <a:extLst>
                    <a:ext uri="{9D8B030D-6E8A-4147-A177-3AD203B41FA5}">
                      <a16:colId xmlns:a16="http://schemas.microsoft.com/office/drawing/2014/main" val="3393802419"/>
                    </a:ext>
                  </a:extLst>
                </a:gridCol>
                <a:gridCol w="773234">
                  <a:extLst>
                    <a:ext uri="{9D8B030D-6E8A-4147-A177-3AD203B41FA5}">
                      <a16:colId xmlns:a16="http://schemas.microsoft.com/office/drawing/2014/main" val="834624814"/>
                    </a:ext>
                  </a:extLst>
                </a:gridCol>
                <a:gridCol w="795994">
                  <a:extLst>
                    <a:ext uri="{9D8B030D-6E8A-4147-A177-3AD203B41FA5}">
                      <a16:colId xmlns:a16="http://schemas.microsoft.com/office/drawing/2014/main" val="4084818244"/>
                    </a:ext>
                  </a:extLst>
                </a:gridCol>
                <a:gridCol w="941536">
                  <a:extLst>
                    <a:ext uri="{9D8B030D-6E8A-4147-A177-3AD203B41FA5}">
                      <a16:colId xmlns:a16="http://schemas.microsoft.com/office/drawing/2014/main" val="3357712782"/>
                    </a:ext>
                  </a:extLst>
                </a:gridCol>
                <a:gridCol w="1176920">
                  <a:extLst>
                    <a:ext uri="{9D8B030D-6E8A-4147-A177-3AD203B41FA5}">
                      <a16:colId xmlns:a16="http://schemas.microsoft.com/office/drawing/2014/main" val="1175595022"/>
                    </a:ext>
                  </a:extLst>
                </a:gridCol>
                <a:gridCol w="1107309">
                  <a:extLst>
                    <a:ext uri="{9D8B030D-6E8A-4147-A177-3AD203B41FA5}">
                      <a16:colId xmlns:a16="http://schemas.microsoft.com/office/drawing/2014/main" val="2041036617"/>
                    </a:ext>
                  </a:extLst>
                </a:gridCol>
                <a:gridCol w="1324993">
                  <a:extLst>
                    <a:ext uri="{9D8B030D-6E8A-4147-A177-3AD203B41FA5}">
                      <a16:colId xmlns:a16="http://schemas.microsoft.com/office/drawing/2014/main" val="4071108569"/>
                    </a:ext>
                  </a:extLst>
                </a:gridCol>
                <a:gridCol w="1176920">
                  <a:extLst>
                    <a:ext uri="{9D8B030D-6E8A-4147-A177-3AD203B41FA5}">
                      <a16:colId xmlns:a16="http://schemas.microsoft.com/office/drawing/2014/main" val="2265991753"/>
                    </a:ext>
                  </a:extLst>
                </a:gridCol>
                <a:gridCol w="1369347">
                  <a:extLst>
                    <a:ext uri="{9D8B030D-6E8A-4147-A177-3AD203B41FA5}">
                      <a16:colId xmlns:a16="http://schemas.microsoft.com/office/drawing/2014/main" val="2705759555"/>
                    </a:ext>
                  </a:extLst>
                </a:gridCol>
                <a:gridCol w="1028162">
                  <a:extLst>
                    <a:ext uri="{9D8B030D-6E8A-4147-A177-3AD203B41FA5}">
                      <a16:colId xmlns:a16="http://schemas.microsoft.com/office/drawing/2014/main" val="2636225438"/>
                    </a:ext>
                  </a:extLst>
                </a:gridCol>
                <a:gridCol w="1272777">
                  <a:extLst>
                    <a:ext uri="{9D8B030D-6E8A-4147-A177-3AD203B41FA5}">
                      <a16:colId xmlns:a16="http://schemas.microsoft.com/office/drawing/2014/main" val="4045296820"/>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en Adicionales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ADQUIRIR LA PÓLIZA DE MANEJO PARA AMPARAR LOS RIESGOS QUE IMPLIQUEN MENOSCABO DE LOS FONDOS O BIENES DE DISTRISEGURIDAD, CAUSADOS POR ACCIONES Y OMISIONES DE SUS SERVIDORES, QUE INCURRAN EN DELITOS CONTRA LA ADMINISTRACIÓN PÚBLICA O EN ALCANCES FISCALES POR INCUMPLIMIENTO DE LAS DISPOSICIONES LEGALES Y REGLAMENTARIAS, Y EL SEGURO DE TODO RIESGO AUTOMÓVILES PARA AMPARAR LOS DAÑOS O HURTO QUE PUEDA SUFRIR EL VEHÍCULO, ASÍ COMO LOS DAÑOS QUE PUEDA OCASIONAR A TERCEROS CON OCASIÓN DE LA RESPONSABILI</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Compraventa</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día(s)</a:t>
                      </a:r>
                      <a:endParaRPr lang="es-CO" sz="1050" b="0"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 16.891.597</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13/06/2024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13/06/2024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Aseguradora Solidaria de Colombia Entidad Cooperativa.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860524654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MARIA MILAGROS HORRILLO CARABALLO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Bogotá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https://community.secop.gov.co/Public/Tendering/OpportunityDetail/Index?noticeUID=CO1.NTC.6206067</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324186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90435-BAFB-65CC-E856-6545D278927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5EE1C4-FE58-308D-4D45-F7934F5AFBF9}"/>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8B4B1936-1DEF-E789-C300-09FAD3DFFFCA}"/>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9ACD55B6-05BB-E412-B5B3-0D5D6BFC47CD}"/>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412ADD85-B468-0261-5B5C-43602A609DD7}"/>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9AAECC92-7D4D-52DC-F5D2-CD81FD44119F}"/>
              </a:ext>
            </a:extLst>
          </p:cNvPr>
          <p:cNvSpPr txBox="1"/>
          <p:nvPr/>
        </p:nvSpPr>
        <p:spPr>
          <a:xfrm>
            <a:off x="2667000" y="7295167"/>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AF544F87-A8BD-0A50-657E-D3286A6B770E}"/>
              </a:ext>
            </a:extLst>
          </p:cNvPr>
          <p:cNvSpPr txBox="1"/>
          <p:nvPr/>
        </p:nvSpPr>
        <p:spPr>
          <a:xfrm>
            <a:off x="457200" y="2097815"/>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Mínima Cuantía</a:t>
            </a:r>
          </a:p>
        </p:txBody>
      </p:sp>
      <p:graphicFrame>
        <p:nvGraphicFramePr>
          <p:cNvPr id="13" name="Tabla 12">
            <a:extLst>
              <a:ext uri="{FF2B5EF4-FFF2-40B4-BE49-F238E27FC236}">
                <a16:creationId xmlns:a16="http://schemas.microsoft.com/office/drawing/2014/main" id="{8133BD3A-5A61-F13E-9EF2-804EAFF8972A}"/>
              </a:ext>
            </a:extLst>
          </p:cNvPr>
          <p:cNvGraphicFramePr>
            <a:graphicFrameLocks noGrp="1"/>
          </p:cNvGraphicFramePr>
          <p:nvPr>
            <p:extLst>
              <p:ext uri="{D42A27DB-BD31-4B8C-83A1-F6EECF244321}">
                <p14:modId xmlns:p14="http://schemas.microsoft.com/office/powerpoint/2010/main" val="567712311"/>
              </p:ext>
            </p:extLst>
          </p:nvPr>
        </p:nvGraphicFramePr>
        <p:xfrm>
          <a:off x="1524000" y="3049009"/>
          <a:ext cx="13805629" cy="3949897"/>
        </p:xfrm>
        <a:graphic>
          <a:graphicData uri="http://schemas.openxmlformats.org/drawingml/2006/table">
            <a:tbl>
              <a:tblPr>
                <a:tableStyleId>{5C22544A-7EE6-4342-B048-85BDC9FD1C3A}</a:tableStyleId>
              </a:tblPr>
              <a:tblGrid>
                <a:gridCol w="1737473">
                  <a:extLst>
                    <a:ext uri="{9D8B030D-6E8A-4147-A177-3AD203B41FA5}">
                      <a16:colId xmlns:a16="http://schemas.microsoft.com/office/drawing/2014/main" val="2340275395"/>
                    </a:ext>
                  </a:extLst>
                </a:gridCol>
                <a:gridCol w="1100964">
                  <a:extLst>
                    <a:ext uri="{9D8B030D-6E8A-4147-A177-3AD203B41FA5}">
                      <a16:colId xmlns:a16="http://schemas.microsoft.com/office/drawing/2014/main" val="3393802419"/>
                    </a:ext>
                  </a:extLst>
                </a:gridCol>
                <a:gridCol w="773234">
                  <a:extLst>
                    <a:ext uri="{9D8B030D-6E8A-4147-A177-3AD203B41FA5}">
                      <a16:colId xmlns:a16="http://schemas.microsoft.com/office/drawing/2014/main" val="834624814"/>
                    </a:ext>
                  </a:extLst>
                </a:gridCol>
                <a:gridCol w="795994">
                  <a:extLst>
                    <a:ext uri="{9D8B030D-6E8A-4147-A177-3AD203B41FA5}">
                      <a16:colId xmlns:a16="http://schemas.microsoft.com/office/drawing/2014/main" val="4084818244"/>
                    </a:ext>
                  </a:extLst>
                </a:gridCol>
                <a:gridCol w="941536">
                  <a:extLst>
                    <a:ext uri="{9D8B030D-6E8A-4147-A177-3AD203B41FA5}">
                      <a16:colId xmlns:a16="http://schemas.microsoft.com/office/drawing/2014/main" val="3357712782"/>
                    </a:ext>
                  </a:extLst>
                </a:gridCol>
                <a:gridCol w="1176920">
                  <a:extLst>
                    <a:ext uri="{9D8B030D-6E8A-4147-A177-3AD203B41FA5}">
                      <a16:colId xmlns:a16="http://schemas.microsoft.com/office/drawing/2014/main" val="1175595022"/>
                    </a:ext>
                  </a:extLst>
                </a:gridCol>
                <a:gridCol w="1107309">
                  <a:extLst>
                    <a:ext uri="{9D8B030D-6E8A-4147-A177-3AD203B41FA5}">
                      <a16:colId xmlns:a16="http://schemas.microsoft.com/office/drawing/2014/main" val="2041036617"/>
                    </a:ext>
                  </a:extLst>
                </a:gridCol>
                <a:gridCol w="1324993">
                  <a:extLst>
                    <a:ext uri="{9D8B030D-6E8A-4147-A177-3AD203B41FA5}">
                      <a16:colId xmlns:a16="http://schemas.microsoft.com/office/drawing/2014/main" val="4071108569"/>
                    </a:ext>
                  </a:extLst>
                </a:gridCol>
                <a:gridCol w="1176920">
                  <a:extLst>
                    <a:ext uri="{9D8B030D-6E8A-4147-A177-3AD203B41FA5}">
                      <a16:colId xmlns:a16="http://schemas.microsoft.com/office/drawing/2014/main" val="2265991753"/>
                    </a:ext>
                  </a:extLst>
                </a:gridCol>
                <a:gridCol w="1369347">
                  <a:extLst>
                    <a:ext uri="{9D8B030D-6E8A-4147-A177-3AD203B41FA5}">
                      <a16:colId xmlns:a16="http://schemas.microsoft.com/office/drawing/2014/main" val="2705759555"/>
                    </a:ext>
                  </a:extLst>
                </a:gridCol>
                <a:gridCol w="1028162">
                  <a:extLst>
                    <a:ext uri="{9D8B030D-6E8A-4147-A177-3AD203B41FA5}">
                      <a16:colId xmlns:a16="http://schemas.microsoft.com/office/drawing/2014/main" val="2636225438"/>
                    </a:ext>
                  </a:extLst>
                </a:gridCol>
                <a:gridCol w="1272777">
                  <a:extLst>
                    <a:ext uri="{9D8B030D-6E8A-4147-A177-3AD203B41FA5}">
                      <a16:colId xmlns:a16="http://schemas.microsoft.com/office/drawing/2014/main" val="4045296820"/>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en Adicionales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a:solidFill>
                            <a:schemeClr val="tx1"/>
                          </a:solidFill>
                          <a:effectLst/>
                          <a:latin typeface="Century Gothic Paneuropean Heavy" panose="020B0604020202020204" charset="0"/>
                          <a:cs typeface="Century Gothic Paneuropean Heavy" panose="020B0604020202020204" charset="0"/>
                        </a:rPr>
                        <a:t>SELECCIONAR AL OFERENTE ENCARGADO DE REALIZAR LAS EVALUACIONES MEDICO OCUPACIONALES DE CONFORMIDAD CON EL ART 3 DE LA RESOLUCIÓN 2346 DE 2007 ASI COMO LAS PRUEBAS COMPLEMENTARIAS Y ESPECIFICAS A LOS FUNCIONARIOS DE DISTRISEGURIDAD.</a:t>
                      </a:r>
                      <a:endParaRPr lang="es-MX" sz="105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Prestación de Servicios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3</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Meses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3.614.400</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2/09/2024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19/09/2024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H&amp;S OCCUPATIONAL</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900625129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TATIANA MERCEDES VIVES ZABALETA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Cartagena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https://community.secop.gov.co/Public/Tendering/OpportunityDetail/Index?noticeUID=CO1.NTC.6568119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4173215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C7985-209E-B59A-A306-619D15AA83F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5455D19-52C1-53EC-0F9C-D835E71C4F62}"/>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4C71CEDE-91CB-886B-CAEA-F845624E3D1E}"/>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989FD69E-BF23-6B21-F38C-1F6D249580EF}"/>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587D0CA2-F321-DB45-C33E-45F0EAAFC410}"/>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9B2D54CF-C67C-1A99-8919-DF6C0DC664B6}"/>
              </a:ext>
            </a:extLst>
          </p:cNvPr>
          <p:cNvSpPr txBox="1"/>
          <p:nvPr/>
        </p:nvSpPr>
        <p:spPr>
          <a:xfrm>
            <a:off x="2667000" y="7295167"/>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A76165AE-F359-279E-322A-F4FDD4688490}"/>
              </a:ext>
            </a:extLst>
          </p:cNvPr>
          <p:cNvSpPr txBox="1"/>
          <p:nvPr/>
        </p:nvSpPr>
        <p:spPr>
          <a:xfrm>
            <a:off x="457200" y="2097815"/>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Mínima Cuantía</a:t>
            </a:r>
          </a:p>
        </p:txBody>
      </p:sp>
      <p:graphicFrame>
        <p:nvGraphicFramePr>
          <p:cNvPr id="13" name="Tabla 12">
            <a:extLst>
              <a:ext uri="{FF2B5EF4-FFF2-40B4-BE49-F238E27FC236}">
                <a16:creationId xmlns:a16="http://schemas.microsoft.com/office/drawing/2014/main" id="{67BF2D42-FB8D-3994-DA90-874BC9B08854}"/>
              </a:ext>
            </a:extLst>
          </p:cNvPr>
          <p:cNvGraphicFramePr>
            <a:graphicFrameLocks noGrp="1"/>
          </p:cNvGraphicFramePr>
          <p:nvPr>
            <p:extLst>
              <p:ext uri="{D42A27DB-BD31-4B8C-83A1-F6EECF244321}">
                <p14:modId xmlns:p14="http://schemas.microsoft.com/office/powerpoint/2010/main" val="1598375392"/>
              </p:ext>
            </p:extLst>
          </p:nvPr>
        </p:nvGraphicFramePr>
        <p:xfrm>
          <a:off x="1524000" y="3049009"/>
          <a:ext cx="13805629" cy="3949897"/>
        </p:xfrm>
        <a:graphic>
          <a:graphicData uri="http://schemas.openxmlformats.org/drawingml/2006/table">
            <a:tbl>
              <a:tblPr>
                <a:tableStyleId>{5C22544A-7EE6-4342-B048-85BDC9FD1C3A}</a:tableStyleId>
              </a:tblPr>
              <a:tblGrid>
                <a:gridCol w="1737473">
                  <a:extLst>
                    <a:ext uri="{9D8B030D-6E8A-4147-A177-3AD203B41FA5}">
                      <a16:colId xmlns:a16="http://schemas.microsoft.com/office/drawing/2014/main" val="2340275395"/>
                    </a:ext>
                  </a:extLst>
                </a:gridCol>
                <a:gridCol w="1100964">
                  <a:extLst>
                    <a:ext uri="{9D8B030D-6E8A-4147-A177-3AD203B41FA5}">
                      <a16:colId xmlns:a16="http://schemas.microsoft.com/office/drawing/2014/main" val="3393802419"/>
                    </a:ext>
                  </a:extLst>
                </a:gridCol>
                <a:gridCol w="773234">
                  <a:extLst>
                    <a:ext uri="{9D8B030D-6E8A-4147-A177-3AD203B41FA5}">
                      <a16:colId xmlns:a16="http://schemas.microsoft.com/office/drawing/2014/main" val="834624814"/>
                    </a:ext>
                  </a:extLst>
                </a:gridCol>
                <a:gridCol w="795994">
                  <a:extLst>
                    <a:ext uri="{9D8B030D-6E8A-4147-A177-3AD203B41FA5}">
                      <a16:colId xmlns:a16="http://schemas.microsoft.com/office/drawing/2014/main" val="4084818244"/>
                    </a:ext>
                  </a:extLst>
                </a:gridCol>
                <a:gridCol w="941536">
                  <a:extLst>
                    <a:ext uri="{9D8B030D-6E8A-4147-A177-3AD203B41FA5}">
                      <a16:colId xmlns:a16="http://schemas.microsoft.com/office/drawing/2014/main" val="3357712782"/>
                    </a:ext>
                  </a:extLst>
                </a:gridCol>
                <a:gridCol w="1176920">
                  <a:extLst>
                    <a:ext uri="{9D8B030D-6E8A-4147-A177-3AD203B41FA5}">
                      <a16:colId xmlns:a16="http://schemas.microsoft.com/office/drawing/2014/main" val="1175595022"/>
                    </a:ext>
                  </a:extLst>
                </a:gridCol>
                <a:gridCol w="1107309">
                  <a:extLst>
                    <a:ext uri="{9D8B030D-6E8A-4147-A177-3AD203B41FA5}">
                      <a16:colId xmlns:a16="http://schemas.microsoft.com/office/drawing/2014/main" val="2041036617"/>
                    </a:ext>
                  </a:extLst>
                </a:gridCol>
                <a:gridCol w="1324993">
                  <a:extLst>
                    <a:ext uri="{9D8B030D-6E8A-4147-A177-3AD203B41FA5}">
                      <a16:colId xmlns:a16="http://schemas.microsoft.com/office/drawing/2014/main" val="4071108569"/>
                    </a:ext>
                  </a:extLst>
                </a:gridCol>
                <a:gridCol w="1176920">
                  <a:extLst>
                    <a:ext uri="{9D8B030D-6E8A-4147-A177-3AD203B41FA5}">
                      <a16:colId xmlns:a16="http://schemas.microsoft.com/office/drawing/2014/main" val="2265991753"/>
                    </a:ext>
                  </a:extLst>
                </a:gridCol>
                <a:gridCol w="1369347">
                  <a:extLst>
                    <a:ext uri="{9D8B030D-6E8A-4147-A177-3AD203B41FA5}">
                      <a16:colId xmlns:a16="http://schemas.microsoft.com/office/drawing/2014/main" val="2705759555"/>
                    </a:ext>
                  </a:extLst>
                </a:gridCol>
                <a:gridCol w="1028162">
                  <a:extLst>
                    <a:ext uri="{9D8B030D-6E8A-4147-A177-3AD203B41FA5}">
                      <a16:colId xmlns:a16="http://schemas.microsoft.com/office/drawing/2014/main" val="2636225438"/>
                    </a:ext>
                  </a:extLst>
                </a:gridCol>
                <a:gridCol w="1272777">
                  <a:extLst>
                    <a:ext uri="{9D8B030D-6E8A-4147-A177-3AD203B41FA5}">
                      <a16:colId xmlns:a16="http://schemas.microsoft.com/office/drawing/2014/main" val="4045296820"/>
                    </a:ext>
                  </a:extLst>
                </a:gridCol>
              </a:tblGrid>
              <a:tr h="292899">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Objeto contractual</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Tipo de contrato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Unidad de Duracion</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Valor en Adicionales</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Firma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Fecha de Inicio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Contratista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NIT/CC</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Representante Legal </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a:solidFill>
                            <a:schemeClr val="tx1"/>
                          </a:solidFill>
                          <a:effectLst/>
                          <a:latin typeface="Century Gothic Paneuropean Heavy" panose="020B0604020202020204" charset="0"/>
                          <a:cs typeface="Century Gothic Paneuropean Heavy" panose="020B0604020202020204" charset="0"/>
                        </a:rPr>
                        <a:t>Domicilio </a:t>
                      </a:r>
                      <a:endParaRPr lang="es-CO" sz="1050" b="1" i="0" u="none" strike="noStrike">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URL Proceso</a:t>
                      </a:r>
                      <a:endParaRPr lang="es-CO" sz="1050" b="1" i="0" u="none" strike="noStrike" dirty="0">
                        <a:solidFill>
                          <a:schemeClr val="tx1"/>
                        </a:solidFill>
                        <a:effectLst/>
                        <a:latin typeface="Century Gothic Paneuropean Heavy" panose="020B0604020202020204" charset="0"/>
                        <a:cs typeface="Century Gothic Paneuropean Heavy" panose="020B0604020202020204" charset="0"/>
                      </a:endParaRP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3475725026"/>
                  </a:ext>
                </a:extLst>
              </a:tr>
              <a:tr h="3626525">
                <a:tc>
                  <a:txBody>
                    <a:bodyPr/>
                    <a:lstStyle/>
                    <a:p>
                      <a:pPr algn="ctr" fontAlgn="ctr"/>
                      <a:r>
                        <a:rPr lang="es-MX" sz="1050" u="none" strike="noStrike" dirty="0">
                          <a:solidFill>
                            <a:schemeClr val="tx1"/>
                          </a:solidFill>
                          <a:effectLst/>
                          <a:latin typeface="Century Gothic Paneuropean Heavy" panose="020B0604020202020204" charset="0"/>
                          <a:cs typeface="Century Gothic Paneuropean Heavy" panose="020B0604020202020204" charset="0"/>
                        </a:rPr>
                        <a:t>Seleccionar al oferente que se encargue del suministro de cilindros de tóner  para garantizar la impresión de documentos generados en los procesos administrativos de la entidad que permiten materializar el apoyo a los organismos de seguridad de esta jurisdicción durante la vigencia.</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Suministro</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15</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b="0" i="0" u="none" strike="noStrike" dirty="0">
                          <a:solidFill>
                            <a:schemeClr val="tx1"/>
                          </a:solidFill>
                          <a:effectLst/>
                          <a:latin typeface="Century Gothic Paneuropean Heavy" panose="020B0604020202020204" charset="0"/>
                          <a:cs typeface="Century Gothic Paneuropean Heavy" panose="020B0604020202020204" charset="0"/>
                        </a:rPr>
                        <a:t>días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5.525.400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7/10/2024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7/10/2024</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BUSINESS CENTER WAL SAS</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900816809</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Santiago Joaquin Perez Arroyo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pt-BR" sz="1050" u="none" strike="noStrike" dirty="0">
                          <a:solidFill>
                            <a:schemeClr val="tx1"/>
                          </a:solidFill>
                          <a:effectLst/>
                          <a:latin typeface="Century Gothic Paneuropean Heavy" panose="020B0604020202020204" charset="0"/>
                          <a:cs typeface="Century Gothic Paneuropean Heavy" panose="020B0604020202020204" charset="0"/>
                        </a:rPr>
                        <a:t>Barranquilla </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tc>
                  <a:txBody>
                    <a:bodyPr/>
                    <a:lstStyle/>
                    <a:p>
                      <a:pPr algn="ctr" fontAlgn="ctr"/>
                      <a:r>
                        <a:rPr lang="es-CO" sz="1050" u="none" strike="noStrike" dirty="0">
                          <a:solidFill>
                            <a:schemeClr val="tx1"/>
                          </a:solidFill>
                          <a:effectLst/>
                          <a:latin typeface="Century Gothic Paneuropean Heavy" panose="020B0604020202020204" charset="0"/>
                          <a:cs typeface="Century Gothic Paneuropean Heavy" panose="020B0604020202020204" charset="0"/>
                        </a:rPr>
                        <a:t>https://community.secop.gov.co/Public/Tendering/OpportunityDetail/Index?noticeUID=CO1.NTC.6707981</a:t>
                      </a:r>
                    </a:p>
                  </a:txBody>
                  <a:tcPr marL="3332" marR="3332" marT="33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5">
                      <a:fgClr>
                        <a:srgbClr val="30A2C7"/>
                      </a:fgClr>
                      <a:bgClr>
                        <a:schemeClr val="bg1"/>
                      </a:bgClr>
                    </a:pattFill>
                  </a:tcPr>
                </a:tc>
                <a:extLst>
                  <a:ext uri="{0D108BD9-81ED-4DB2-BD59-A6C34878D82A}">
                    <a16:rowId xmlns:a16="http://schemas.microsoft.com/office/drawing/2014/main" val="2558983953"/>
                  </a:ext>
                </a:extLst>
              </a:tr>
            </a:tbl>
          </a:graphicData>
        </a:graphic>
      </p:graphicFrame>
    </p:spTree>
    <p:extLst>
      <p:ext uri="{BB962C8B-B14F-4D97-AF65-F5344CB8AC3E}">
        <p14:creationId xmlns:p14="http://schemas.microsoft.com/office/powerpoint/2010/main" val="3477469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89D49-1465-06E2-BD08-9F8568F47F8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7C4A77E-2F6B-5BEF-9E1D-B3B030BE5C08}"/>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22CEB5D4-4E20-A9C6-D85A-60E34CD4DB46}"/>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D7D88A3B-AB87-57FC-F21B-26314A264954}"/>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04B7C18A-E895-7C32-F22C-DB0D613A61B9}"/>
              </a:ext>
            </a:extLst>
          </p:cNvPr>
          <p:cNvSpPr txBox="1"/>
          <p:nvPr/>
        </p:nvSpPr>
        <p:spPr>
          <a:xfrm>
            <a:off x="-845695" y="646926"/>
            <a:ext cx="15468600" cy="738664"/>
          </a:xfrm>
          <a:prstGeom prst="rect">
            <a:avLst/>
          </a:prstGeom>
        </p:spPr>
        <p:txBody>
          <a:bodyPr wrap="square" lIns="0" tIns="0" rIns="0" bIns="0" rtlCol="0" anchor="t">
            <a:spAutoFit/>
          </a:bodyPr>
          <a:lstStyle/>
          <a:p>
            <a:pPr algn="ctr"/>
            <a:r>
              <a:rPr lang="en-US" sz="4800" b="1" dirty="0">
                <a:solidFill>
                  <a:srgbClr val="BF0411"/>
                </a:solidFill>
                <a:latin typeface="Century Gothic Paneuropean Heavy"/>
                <a:ea typeface="Century Gothic Paneuropean Heavy"/>
                <a:cs typeface="Century Gothic Paneuropean Heavy"/>
                <a:sym typeface="Century Gothic Paneuropean Heavy"/>
              </a:rPr>
              <a:t>3.Contratación del </a:t>
            </a:r>
            <a:r>
              <a:rPr lang="en-US" sz="4800" b="1" dirty="0" err="1">
                <a:solidFill>
                  <a:srgbClr val="BF0411"/>
                </a:solidFill>
                <a:latin typeface="Century Gothic Paneuropean Heavy"/>
                <a:ea typeface="Century Gothic Paneuropean Heavy"/>
                <a:cs typeface="Century Gothic Paneuropean Heavy"/>
                <a:sym typeface="Century Gothic Paneuropean Heavy"/>
              </a:rPr>
              <a:t>año</a:t>
            </a:r>
            <a:r>
              <a:rPr lang="en-US" sz="4800" b="1" dirty="0">
                <a:solidFill>
                  <a:srgbClr val="BF0411"/>
                </a:solidFill>
                <a:latin typeface="Century Gothic Paneuropean Heavy"/>
                <a:ea typeface="Century Gothic Paneuropean Heavy"/>
                <a:cs typeface="Century Gothic Paneuropean Heavy"/>
                <a:sym typeface="Century Gothic Paneuropean Heavy"/>
              </a:rPr>
              <a:t> 2024</a:t>
            </a:r>
          </a:p>
        </p:txBody>
      </p:sp>
      <p:sp>
        <p:nvSpPr>
          <p:cNvPr id="6" name="TextBox 6">
            <a:extLst>
              <a:ext uri="{FF2B5EF4-FFF2-40B4-BE49-F238E27FC236}">
                <a16:creationId xmlns:a16="http://schemas.microsoft.com/office/drawing/2014/main" id="{3D28B4EE-D653-B135-A217-0A6587BF58D8}"/>
              </a:ext>
            </a:extLst>
          </p:cNvPr>
          <p:cNvSpPr txBox="1"/>
          <p:nvPr/>
        </p:nvSpPr>
        <p:spPr>
          <a:xfrm>
            <a:off x="2667000" y="8492016"/>
            <a:ext cx="12573000" cy="1451103"/>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Elaboración propia con base en SECOP.</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
        <p:nvSpPr>
          <p:cNvPr id="7" name="TextBox 6">
            <a:extLst>
              <a:ext uri="{FF2B5EF4-FFF2-40B4-BE49-F238E27FC236}">
                <a16:creationId xmlns:a16="http://schemas.microsoft.com/office/drawing/2014/main" id="{35DCA08E-4D5C-0B39-D72F-6383E7F902D1}"/>
              </a:ext>
            </a:extLst>
          </p:cNvPr>
          <p:cNvSpPr txBox="1"/>
          <p:nvPr/>
        </p:nvSpPr>
        <p:spPr>
          <a:xfrm>
            <a:off x="457200" y="2097815"/>
            <a:ext cx="16535400" cy="580672"/>
          </a:xfrm>
          <a:prstGeom prst="rect">
            <a:avLst/>
          </a:prstGeom>
        </p:spPr>
        <p:txBody>
          <a:bodyPr wrap="square" lIns="0" tIns="0" rIns="0" bIns="0" rtlCol="0" anchor="t">
            <a:spAutoFit/>
          </a:bodyPr>
          <a:lstStyle/>
          <a:p>
            <a:pPr algn="ctr">
              <a:lnSpc>
                <a:spcPts val="4759"/>
              </a:lnSpc>
            </a:pPr>
            <a:r>
              <a:rPr lang="es-MX" sz="3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Top de contratista </a:t>
            </a:r>
          </a:p>
        </p:txBody>
      </p:sp>
      <p:graphicFrame>
        <p:nvGraphicFramePr>
          <p:cNvPr id="8" name="Tabla 7">
            <a:extLst>
              <a:ext uri="{FF2B5EF4-FFF2-40B4-BE49-F238E27FC236}">
                <a16:creationId xmlns:a16="http://schemas.microsoft.com/office/drawing/2014/main" id="{BE9D5846-8C6B-76B7-2101-712F866F28AB}"/>
              </a:ext>
            </a:extLst>
          </p:cNvPr>
          <p:cNvGraphicFramePr>
            <a:graphicFrameLocks noGrp="1"/>
          </p:cNvGraphicFramePr>
          <p:nvPr>
            <p:extLst>
              <p:ext uri="{D42A27DB-BD31-4B8C-83A1-F6EECF244321}">
                <p14:modId xmlns:p14="http://schemas.microsoft.com/office/powerpoint/2010/main" val="2544415195"/>
              </p:ext>
            </p:extLst>
          </p:nvPr>
        </p:nvGraphicFramePr>
        <p:xfrm>
          <a:off x="3314700" y="2788784"/>
          <a:ext cx="10820400" cy="5598804"/>
        </p:xfrm>
        <a:graphic>
          <a:graphicData uri="http://schemas.openxmlformats.org/drawingml/2006/table">
            <a:tbl>
              <a:tblPr>
                <a:tableStyleId>{D7AC3CCA-C797-4891-BE02-D94E43425B78}</a:tableStyleId>
              </a:tblPr>
              <a:tblGrid>
                <a:gridCol w="3924299">
                  <a:extLst>
                    <a:ext uri="{9D8B030D-6E8A-4147-A177-3AD203B41FA5}">
                      <a16:colId xmlns:a16="http://schemas.microsoft.com/office/drawing/2014/main" val="1690890494"/>
                    </a:ext>
                  </a:extLst>
                </a:gridCol>
                <a:gridCol w="3056621">
                  <a:extLst>
                    <a:ext uri="{9D8B030D-6E8A-4147-A177-3AD203B41FA5}">
                      <a16:colId xmlns:a16="http://schemas.microsoft.com/office/drawing/2014/main" val="782908510"/>
                    </a:ext>
                  </a:extLst>
                </a:gridCol>
                <a:gridCol w="3839480">
                  <a:extLst>
                    <a:ext uri="{9D8B030D-6E8A-4147-A177-3AD203B41FA5}">
                      <a16:colId xmlns:a16="http://schemas.microsoft.com/office/drawing/2014/main" val="1858701544"/>
                    </a:ext>
                  </a:extLst>
                </a:gridCol>
              </a:tblGrid>
              <a:tr h="247607">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Contratista </a:t>
                      </a:r>
                      <a:endParaRPr lang="es-MX" sz="20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7620" marR="7620" marT="7620" marB="0" anchor="ctr">
                    <a:solidFill>
                      <a:srgbClr val="30A2C7"/>
                    </a:solidFill>
                  </a:tcPr>
                </a:tc>
                <a:tc>
                  <a:txBody>
                    <a:bodyPr/>
                    <a:lstStyle/>
                    <a:p>
                      <a:pPr algn="ctr" fontAlgn="b"/>
                      <a:r>
                        <a:rPr lang="es-CO" sz="2000" b="0" i="0" u="none" strike="noStrike" dirty="0" err="1">
                          <a:solidFill>
                            <a:schemeClr val="bg1"/>
                          </a:solidFill>
                          <a:effectLst/>
                          <a:latin typeface="Century Gothic Paneuropean Heavy" panose="020B0604020202020204" charset="0"/>
                          <a:cs typeface="Century Gothic Paneuropean Heavy" panose="020B0604020202020204" charset="0"/>
                        </a:rPr>
                        <a:t>N°</a:t>
                      </a:r>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 de contratos</a:t>
                      </a:r>
                    </a:p>
                  </a:txBody>
                  <a:tcPr marL="7620" marR="7620" marT="7620" marB="0" anchor="ctr">
                    <a:solidFill>
                      <a:srgbClr val="30A2C7"/>
                    </a:solidFill>
                  </a:tcPr>
                </a:tc>
                <a:tc>
                  <a:txBody>
                    <a:bodyPr/>
                    <a:lstStyle/>
                    <a:p>
                      <a:pPr algn="ctr" fontAlgn="b"/>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Valor ($)</a:t>
                      </a:r>
                    </a:p>
                  </a:txBody>
                  <a:tcPr marL="7620" marR="7620" marT="7620" marB="0" anchor="ctr">
                    <a:solidFill>
                      <a:srgbClr val="30A2C7"/>
                    </a:solidFill>
                  </a:tcPr>
                </a:tc>
                <a:extLst>
                  <a:ext uri="{0D108BD9-81ED-4DB2-BD59-A6C34878D82A}">
                    <a16:rowId xmlns:a16="http://schemas.microsoft.com/office/drawing/2014/main" val="4104151368"/>
                  </a:ext>
                </a:extLst>
              </a:tr>
              <a:tr h="860586">
                <a:tc>
                  <a:txBody>
                    <a:bodyPr/>
                    <a:lstStyle/>
                    <a:p>
                      <a:pPr algn="ctr" fontAlgn="ctr"/>
                      <a:r>
                        <a:rPr lang="es-CO" sz="2000" b="1" i="0" u="none" strike="noStrike" dirty="0">
                          <a:solidFill>
                            <a:schemeClr val="bg1"/>
                          </a:solidFill>
                          <a:effectLst/>
                          <a:latin typeface="Century Gothic Paneuropean Heavy" panose="020B0604020202020204" charset="0"/>
                          <a:cs typeface="Century Gothic Paneuropean Heavy" panose="020B0604020202020204" charset="0"/>
                        </a:rPr>
                        <a:t>EMPRESA DE DESARROLLO URBANO DE BOLIVAR SA</a:t>
                      </a:r>
                    </a:p>
                  </a:txBody>
                  <a:tcPr marL="7620" marR="7620" marT="7620" marB="0" anchor="ctr">
                    <a:solidFill>
                      <a:srgbClr val="30A2C7"/>
                    </a:solidFill>
                  </a:tcPr>
                </a:tc>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4</a:t>
                      </a:r>
                    </a:p>
                  </a:txBody>
                  <a:tcPr marL="7620" marR="7620" marT="7620" marB="0" anchor="ctr">
                    <a:solidFill>
                      <a:srgbClr val="30A2C7"/>
                    </a:solidFill>
                  </a:tcPr>
                </a:tc>
                <a:tc>
                  <a:txBody>
                    <a:bodyPr/>
                    <a:lstStyle/>
                    <a:p>
                      <a:pPr algn="ctr" fontAlgn="ctr"/>
                      <a:r>
                        <a:rPr lang="es-CO" sz="2000" b="1" i="0" u="none" strike="noStrike" dirty="0">
                          <a:solidFill>
                            <a:schemeClr val="bg1"/>
                          </a:solidFill>
                          <a:effectLst/>
                          <a:latin typeface="Century Gothic Paneuropean Heavy" panose="020B0604020202020204" charset="0"/>
                          <a:cs typeface="Century Gothic Paneuropean Heavy" panose="020B0604020202020204" charset="0"/>
                        </a:rPr>
                        <a:t>13.301.212.601 </a:t>
                      </a:r>
                    </a:p>
                  </a:txBody>
                  <a:tcPr marL="7620" marR="7620" marT="7620" marB="0" anchor="ctr">
                    <a:solidFill>
                      <a:srgbClr val="30A2C7"/>
                    </a:solidFill>
                  </a:tcPr>
                </a:tc>
                <a:extLst>
                  <a:ext uri="{0D108BD9-81ED-4DB2-BD59-A6C34878D82A}">
                    <a16:rowId xmlns:a16="http://schemas.microsoft.com/office/drawing/2014/main" val="651742113"/>
                  </a:ext>
                </a:extLst>
              </a:tr>
              <a:tr h="860586">
                <a:tc>
                  <a:txBody>
                    <a:bodyPr/>
                    <a:lstStyle/>
                    <a:p>
                      <a:pPr algn="ctr" fontAlgn="ctr"/>
                      <a:r>
                        <a:rPr lang="es-MX" sz="2000" b="1" i="0" u="none" strike="noStrike">
                          <a:solidFill>
                            <a:schemeClr val="bg1"/>
                          </a:solidFill>
                          <a:effectLst/>
                          <a:latin typeface="Century Gothic Paneuropean Heavy" panose="020B0604020202020204" charset="0"/>
                          <a:cs typeface="Century Gothic Paneuropean Heavy" panose="020B0604020202020204" charset="0"/>
                        </a:rPr>
                        <a:t>Empresa de Telecomunicaciones de Bogota ETB SA ESP</a:t>
                      </a:r>
                    </a:p>
                  </a:txBody>
                  <a:tcPr marL="7620" marR="7620" marT="7620" marB="0" anchor="ctr">
                    <a:solidFill>
                      <a:srgbClr val="30A2C7"/>
                    </a:solidFill>
                  </a:tcPr>
                </a:tc>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2</a:t>
                      </a:r>
                    </a:p>
                  </a:txBody>
                  <a:tcPr marL="7620" marR="7620" marT="7620" marB="0" anchor="ctr">
                    <a:solidFill>
                      <a:srgbClr val="30A2C7"/>
                    </a:solidFill>
                  </a:tcPr>
                </a:tc>
                <a:tc>
                  <a:txBody>
                    <a:bodyPr/>
                    <a:lstStyle/>
                    <a:p>
                      <a:pPr algn="ctr" fontAlgn="ctr"/>
                      <a:r>
                        <a:rPr lang="es-CO" sz="2000" b="1" i="0" u="none" strike="noStrike" dirty="0">
                          <a:solidFill>
                            <a:schemeClr val="bg1"/>
                          </a:solidFill>
                          <a:effectLst/>
                          <a:latin typeface="Century Gothic Paneuropean Heavy" panose="020B0604020202020204" charset="0"/>
                          <a:cs typeface="Century Gothic Paneuropean Heavy" panose="020B0604020202020204" charset="0"/>
                        </a:rPr>
                        <a:t> 8.445.975.288 </a:t>
                      </a:r>
                    </a:p>
                  </a:txBody>
                  <a:tcPr marL="7620" marR="7620" marT="7620" marB="0" anchor="ctr">
                    <a:solidFill>
                      <a:srgbClr val="30A2C7"/>
                    </a:solidFill>
                  </a:tcPr>
                </a:tc>
                <a:extLst>
                  <a:ext uri="{0D108BD9-81ED-4DB2-BD59-A6C34878D82A}">
                    <a16:rowId xmlns:a16="http://schemas.microsoft.com/office/drawing/2014/main" val="793090014"/>
                  </a:ext>
                </a:extLst>
              </a:tr>
              <a:tr h="860586">
                <a:tc>
                  <a:txBody>
                    <a:bodyPr/>
                    <a:lstStyle/>
                    <a:p>
                      <a:pPr algn="ctr" fontAlgn="ctr"/>
                      <a:r>
                        <a:rPr lang="es-MX" sz="2000" b="1" i="0" u="none" strike="noStrike">
                          <a:solidFill>
                            <a:schemeClr val="bg1"/>
                          </a:solidFill>
                          <a:effectLst/>
                          <a:latin typeface="Century Gothic Paneuropean Heavy" panose="020B0604020202020204" charset="0"/>
                          <a:cs typeface="Century Gothic Paneuropean Heavy" panose="020B0604020202020204" charset="0"/>
                        </a:rPr>
                        <a:t>ALIANZA PUBLICA PARA EL DESARROLLO INTEGRAL  ALDESARROLLO - PROVEEDOR</a:t>
                      </a:r>
                    </a:p>
                  </a:txBody>
                  <a:tcPr marL="7620" marR="7620" marT="7620" marB="0" anchor="ctr">
                    <a:solidFill>
                      <a:srgbClr val="30A2C7"/>
                    </a:solidFill>
                  </a:tcPr>
                </a:tc>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2</a:t>
                      </a:r>
                    </a:p>
                  </a:txBody>
                  <a:tcPr marL="7620" marR="7620" marT="7620" marB="0" anchor="ctr">
                    <a:solidFill>
                      <a:srgbClr val="30A2C7"/>
                    </a:solidFill>
                  </a:tcPr>
                </a:tc>
                <a:tc>
                  <a:txBody>
                    <a:bodyPr/>
                    <a:lstStyle/>
                    <a:p>
                      <a:pPr algn="l" fontAlgn="ctr"/>
                      <a:r>
                        <a:rPr lang="es-CO" sz="2000" b="1" i="0" u="none" strike="noStrike" dirty="0">
                          <a:solidFill>
                            <a:schemeClr val="bg1"/>
                          </a:solidFill>
                          <a:effectLst/>
                          <a:latin typeface="Century Gothic Paneuropean Heavy" panose="020B0604020202020204" charset="0"/>
                          <a:cs typeface="Century Gothic Paneuropean Heavy" panose="020B0604020202020204" charset="0"/>
                        </a:rPr>
                        <a:t>                9.125.984.520 </a:t>
                      </a:r>
                    </a:p>
                  </a:txBody>
                  <a:tcPr marL="7620" marR="7620" marT="7620" marB="0" anchor="ctr">
                    <a:solidFill>
                      <a:srgbClr val="30A2C7"/>
                    </a:solidFill>
                  </a:tcPr>
                </a:tc>
                <a:extLst>
                  <a:ext uri="{0D108BD9-81ED-4DB2-BD59-A6C34878D82A}">
                    <a16:rowId xmlns:a16="http://schemas.microsoft.com/office/drawing/2014/main" val="4257876740"/>
                  </a:ext>
                </a:extLst>
              </a:tr>
              <a:tr h="860586">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INFOTIC S.A</a:t>
                      </a:r>
                    </a:p>
                  </a:txBody>
                  <a:tcPr marL="7620" marR="7620" marT="7620" marB="0" anchor="ctr">
                    <a:solidFill>
                      <a:srgbClr val="30A2C7"/>
                    </a:solidFill>
                  </a:tcPr>
                </a:tc>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1</a:t>
                      </a:r>
                    </a:p>
                  </a:txBody>
                  <a:tcPr marL="7620" marR="7620" marT="7620" marB="0" anchor="ctr">
                    <a:solidFill>
                      <a:srgbClr val="30A2C7"/>
                    </a:solidFill>
                  </a:tcPr>
                </a:tc>
                <a:tc>
                  <a:txBody>
                    <a:bodyPr/>
                    <a:lstStyle/>
                    <a:p>
                      <a:pPr algn="ctr" fontAlgn="ctr"/>
                      <a:r>
                        <a:rPr lang="es-CO" sz="2000" b="1" i="0" u="none" strike="noStrike" dirty="0">
                          <a:solidFill>
                            <a:schemeClr val="bg1"/>
                          </a:solidFill>
                          <a:effectLst/>
                          <a:latin typeface="Century Gothic Paneuropean Heavy" panose="020B0604020202020204" charset="0"/>
                          <a:cs typeface="Century Gothic Paneuropean Heavy" panose="020B0604020202020204" charset="0"/>
                        </a:rPr>
                        <a:t>16.793.617.484 </a:t>
                      </a:r>
                    </a:p>
                  </a:txBody>
                  <a:tcPr marL="7620" marR="7620" marT="7620" marB="0" anchor="ctr">
                    <a:solidFill>
                      <a:srgbClr val="30A2C7"/>
                    </a:solidFill>
                  </a:tcPr>
                </a:tc>
                <a:extLst>
                  <a:ext uri="{0D108BD9-81ED-4DB2-BD59-A6C34878D82A}">
                    <a16:rowId xmlns:a16="http://schemas.microsoft.com/office/drawing/2014/main" val="551476302"/>
                  </a:ext>
                </a:extLst>
              </a:tr>
              <a:tr h="860586">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DTM DATA TACTICAL MANAGEMENT</a:t>
                      </a:r>
                    </a:p>
                  </a:txBody>
                  <a:tcPr marL="7620" marR="7620" marT="7620" marB="0" anchor="ctr">
                    <a:solidFill>
                      <a:srgbClr val="30A2C7"/>
                    </a:solidFill>
                  </a:tcPr>
                </a:tc>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1</a:t>
                      </a:r>
                    </a:p>
                  </a:txBody>
                  <a:tcPr marL="7620" marR="7620" marT="7620" marB="0" anchor="ctr">
                    <a:solidFill>
                      <a:srgbClr val="30A2C7"/>
                    </a:solidFill>
                  </a:tcPr>
                </a:tc>
                <a:tc>
                  <a:txBody>
                    <a:bodyPr/>
                    <a:lstStyle/>
                    <a:p>
                      <a:pPr algn="ctr" fontAlgn="ctr"/>
                      <a:r>
                        <a:rPr lang="es-CO" sz="2000" b="1" i="0" u="none" strike="noStrike" dirty="0">
                          <a:solidFill>
                            <a:schemeClr val="bg1"/>
                          </a:solidFill>
                          <a:effectLst/>
                          <a:latin typeface="Century Gothic Paneuropean Heavy" panose="020B0604020202020204" charset="0"/>
                          <a:cs typeface="Century Gothic Paneuropean Heavy" panose="020B0604020202020204" charset="0"/>
                        </a:rPr>
                        <a:t>   8.557.000.000 </a:t>
                      </a:r>
                    </a:p>
                  </a:txBody>
                  <a:tcPr marL="7620" marR="7620" marT="7620" marB="0" anchor="ctr">
                    <a:solidFill>
                      <a:srgbClr val="30A2C7"/>
                    </a:solidFill>
                  </a:tcPr>
                </a:tc>
                <a:extLst>
                  <a:ext uri="{0D108BD9-81ED-4DB2-BD59-A6C34878D82A}">
                    <a16:rowId xmlns:a16="http://schemas.microsoft.com/office/drawing/2014/main" val="2054168932"/>
                  </a:ext>
                </a:extLst>
              </a:tr>
              <a:tr h="860586">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EXTECH S.A.S.</a:t>
                      </a:r>
                    </a:p>
                  </a:txBody>
                  <a:tcPr marL="7620" marR="7620" marT="7620" marB="0" anchor="ctr">
                    <a:solidFill>
                      <a:srgbClr val="30A2C7"/>
                    </a:solidFill>
                  </a:tcPr>
                </a:tc>
                <a:tc>
                  <a:txBody>
                    <a:bodyPr/>
                    <a:lstStyle/>
                    <a:p>
                      <a:pPr algn="ctr" fontAlgn="ctr"/>
                      <a:r>
                        <a:rPr lang="es-CO" sz="2000" b="1" i="0" u="none" strike="noStrike">
                          <a:solidFill>
                            <a:schemeClr val="bg1"/>
                          </a:solidFill>
                          <a:effectLst/>
                          <a:latin typeface="Century Gothic Paneuropean Heavy" panose="020B0604020202020204" charset="0"/>
                          <a:cs typeface="Century Gothic Paneuropean Heavy" panose="020B0604020202020204" charset="0"/>
                        </a:rPr>
                        <a:t>1</a:t>
                      </a:r>
                    </a:p>
                  </a:txBody>
                  <a:tcPr marL="7620" marR="7620" marT="7620" marB="0" anchor="ctr">
                    <a:solidFill>
                      <a:srgbClr val="30A2C7"/>
                    </a:solidFill>
                  </a:tcPr>
                </a:tc>
                <a:tc>
                  <a:txBody>
                    <a:bodyPr/>
                    <a:lstStyle/>
                    <a:p>
                      <a:pPr algn="ctr" fontAlgn="ctr"/>
                      <a:r>
                        <a:rPr lang="es-CO" sz="2000" b="1" i="0" u="none" strike="noStrike" dirty="0">
                          <a:solidFill>
                            <a:schemeClr val="bg1"/>
                          </a:solidFill>
                          <a:effectLst/>
                          <a:latin typeface="Century Gothic Paneuropean Heavy" panose="020B0604020202020204" charset="0"/>
                          <a:cs typeface="Century Gothic Paneuropean Heavy" panose="020B0604020202020204" charset="0"/>
                        </a:rPr>
                        <a:t>   1.199.466.346 </a:t>
                      </a:r>
                    </a:p>
                  </a:txBody>
                  <a:tcPr marL="7620" marR="7620" marT="7620" marB="0" anchor="ctr">
                    <a:solidFill>
                      <a:srgbClr val="30A2C7"/>
                    </a:solidFill>
                  </a:tcPr>
                </a:tc>
                <a:extLst>
                  <a:ext uri="{0D108BD9-81ED-4DB2-BD59-A6C34878D82A}">
                    <a16:rowId xmlns:a16="http://schemas.microsoft.com/office/drawing/2014/main" val="3262995760"/>
                  </a:ext>
                </a:extLst>
              </a:tr>
            </a:tbl>
          </a:graphicData>
        </a:graphic>
      </p:graphicFrame>
    </p:spTree>
    <p:extLst>
      <p:ext uri="{BB962C8B-B14F-4D97-AF65-F5344CB8AC3E}">
        <p14:creationId xmlns:p14="http://schemas.microsoft.com/office/powerpoint/2010/main" val="933244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DDC55-EF37-F4AD-1456-6655861FA1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DFF9166-9675-38D7-DE8D-0D6E0FC674BD}"/>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FF7CB3E2-36FD-B6E9-2AE3-7C2E8BA2120E}"/>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58CB4ADF-655E-9263-3CC8-2D2FCF3A1C03}"/>
              </a:ext>
            </a:extLst>
          </p:cNvPr>
          <p:cNvSpPr/>
          <p:nvPr/>
        </p:nvSpPr>
        <p:spPr>
          <a:xfrm>
            <a:off x="15197469" y="7871589"/>
            <a:ext cx="1444209" cy="2097816"/>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B05F5A07-02F7-1274-5218-F994A2A423F3}"/>
              </a:ext>
            </a:extLst>
          </p:cNvPr>
          <p:cNvSpPr txBox="1"/>
          <p:nvPr/>
        </p:nvSpPr>
        <p:spPr>
          <a:xfrm>
            <a:off x="838200" y="876300"/>
            <a:ext cx="14039001" cy="7386638"/>
          </a:xfrm>
          <a:prstGeom prst="rect">
            <a:avLst/>
          </a:prstGeom>
        </p:spPr>
        <p:txBody>
          <a:bodyPr wrap="square" lIns="0" tIns="0" rIns="0" bIns="0" rtlCol="0" anchor="t">
            <a:spAutoFit/>
          </a:bodyPr>
          <a:lstStyle/>
          <a:p>
            <a:pPr algn="ctr"/>
            <a:r>
              <a:rPr lang="es-MX" sz="80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s-MX" sz="8000" b="1" dirty="0">
              <a:solidFill>
                <a:srgbClr val="BF0411"/>
              </a:solidFill>
              <a:latin typeface="Century Gothic Paneuropean Heavy"/>
              <a:ea typeface="Century Gothic Paneuropean Heavy"/>
              <a:cs typeface="Century Gothic Paneuropean Heavy"/>
              <a:sym typeface="Century Gothic Paneuropean Heavy"/>
            </a:endParaRPr>
          </a:p>
          <a:p>
            <a:pPr algn="ctr"/>
            <a:r>
              <a:rPr lang="es-MX" sz="8000" b="1" dirty="0">
                <a:solidFill>
                  <a:srgbClr val="BF0411"/>
                </a:solidFill>
                <a:latin typeface="Century Gothic Paneuropean Heavy"/>
                <a:ea typeface="Century Gothic Paneuropean Heavy"/>
                <a:cs typeface="Century Gothic Paneuropean Heavy"/>
                <a:sym typeface="Century Gothic Paneuropean Heavy"/>
              </a:rPr>
              <a:t>¿Qué relación tiene con la contratación?</a:t>
            </a:r>
          </a:p>
        </p:txBody>
      </p:sp>
    </p:spTree>
    <p:extLst>
      <p:ext uri="{BB962C8B-B14F-4D97-AF65-F5344CB8AC3E}">
        <p14:creationId xmlns:p14="http://schemas.microsoft.com/office/powerpoint/2010/main" val="21209901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80F97-D4EA-8CF3-A2B0-E48D2DE0CE9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546D72-E157-85F4-DF0A-B593B4C8F277}"/>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2AE65C98-C54B-6F0A-9BDB-7BD3FF72167E}"/>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058436E6-AA6D-96FD-E79F-3DB2221A190C}"/>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5BB7CC4C-F21A-7211-5D6A-3B1069FC65B1}"/>
              </a:ext>
            </a:extLst>
          </p:cNvPr>
          <p:cNvSpPr txBox="1"/>
          <p:nvPr/>
        </p:nvSpPr>
        <p:spPr>
          <a:xfrm>
            <a:off x="762000" y="59614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8F51139C-5D11-DF26-6E5C-60EF9249861C}"/>
              </a:ext>
            </a:extLst>
          </p:cNvPr>
          <p:cNvSpPr txBox="1"/>
          <p:nvPr/>
        </p:nvSpPr>
        <p:spPr>
          <a:xfrm>
            <a:off x="232192" y="2354453"/>
            <a:ext cx="17065208" cy="7934223"/>
          </a:xfrm>
          <a:prstGeom prst="rect">
            <a:avLst/>
          </a:prstGeom>
        </p:spPr>
        <p:txBody>
          <a:bodyPr wrap="square" lIns="0" tIns="0" rIns="0" bIns="0" rtlCol="0" anchor="t">
            <a:spAutoFit/>
          </a:bodyPr>
          <a:lstStyle/>
          <a:p>
            <a:pPr algn="just">
              <a:lnSpc>
                <a:spcPts val="4759"/>
              </a:lnSpc>
            </a:pPr>
            <a:r>
              <a:rPr lang="es-MX" sz="2600" dirty="0">
                <a:solidFill>
                  <a:srgbClr val="0B0C0C"/>
                </a:solidFill>
                <a:latin typeface="Century Gothic Paneuropean"/>
                <a:ea typeface="Century Gothic Paneuropean"/>
                <a:cs typeface="Century Gothic Paneuropean"/>
                <a:sym typeface="Century Gothic Paneuropean"/>
              </a:rPr>
              <a:t>La contratación pública es el medio para ejecutar los recursos públicos que disponen las entidades estatales los cuales responden a las necesidades de funcionamiento y cumplimiento de las metas del plan de desarrollo.</a:t>
            </a:r>
          </a:p>
          <a:p>
            <a:pPr algn="just">
              <a:lnSpc>
                <a:spcPts val="4759"/>
              </a:lnSpc>
            </a:pPr>
            <a:r>
              <a:rPr lang="es-MX" sz="2600" dirty="0" err="1">
                <a:solidFill>
                  <a:srgbClr val="0B0C0C"/>
                </a:solidFill>
                <a:latin typeface="Century Gothic Paneuropean"/>
                <a:ea typeface="Century Gothic Paneuropean"/>
                <a:cs typeface="Century Gothic Paneuropean"/>
                <a:sym typeface="Century Gothic Paneuropean"/>
              </a:rPr>
              <a:t>Distriseguridad</a:t>
            </a:r>
            <a:r>
              <a:rPr lang="es-MX" sz="2600" dirty="0">
                <a:solidFill>
                  <a:srgbClr val="0B0C0C"/>
                </a:solidFill>
                <a:latin typeface="Century Gothic Paneuropean"/>
                <a:ea typeface="Century Gothic Paneuropean"/>
                <a:cs typeface="Century Gothic Paneuropean"/>
                <a:sym typeface="Century Gothic Paneuropean"/>
              </a:rPr>
              <a:t> es responsable de cuatro programas dentro del Plan de Desarrollo “Cartagena Ciudad de Derechos” en el componente impulsor de avance denominado como </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Seguridad Ciudadana y Orden Público </a:t>
            </a:r>
            <a:r>
              <a:rPr lang="es-MX" sz="2600" dirty="0">
                <a:solidFill>
                  <a:srgbClr val="0B0C0C"/>
                </a:solidFill>
                <a:latin typeface="Century Gothic Paneuropean"/>
                <a:ea typeface="Century Gothic Paneuropean"/>
                <a:cs typeface="Century Gothic Paneuropean"/>
                <a:sym typeface="Century Gothic Paneuropean"/>
              </a:rPr>
              <a:t>que son los siguientes:</a:t>
            </a:r>
            <a:endPar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a:p>
            <a:pPr algn="ctr">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Programas</a:t>
            </a:r>
          </a:p>
          <a:p>
            <a:pPr marL="514350" indent="-514350" algn="ctr">
              <a:lnSpc>
                <a:spcPts val="4759"/>
              </a:lnSpc>
              <a:buAutoNum type="arabicPeriod"/>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Plan Estratégico de Seguridad Integral Titan 24</a:t>
            </a:r>
          </a:p>
          <a:p>
            <a:pPr marL="514350" indent="-514350" algn="ctr">
              <a:lnSpc>
                <a:spcPts val="4759"/>
              </a:lnSpc>
              <a:buAutoNum type="arabicPeriod"/>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Seguridad Ya con Dotación a los Organismos de Seguridad Socorro, Justicia y Convivencia y Tecnología para la Prevención</a:t>
            </a:r>
          </a:p>
          <a:p>
            <a:pPr marL="514350" indent="-514350" algn="ctr">
              <a:lnSpc>
                <a:spcPts val="4759"/>
              </a:lnSpc>
              <a:buAutoNum type="arabicPeriod"/>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Seguridad Ya en las Playas</a:t>
            </a:r>
          </a:p>
          <a:p>
            <a:pPr marL="514350" indent="-514350" algn="ctr">
              <a:lnSpc>
                <a:spcPts val="4759"/>
              </a:lnSpc>
              <a:buAutoNum type="arabicPeriod"/>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Cartagena Avanza en Convivencia</a:t>
            </a:r>
          </a:p>
          <a:p>
            <a:pPr>
              <a:lnSpc>
                <a:spcPts val="4759"/>
              </a:lnSpc>
            </a:pPr>
            <a:r>
              <a:rPr lang="es-MX" sz="2600" dirty="0">
                <a:solidFill>
                  <a:srgbClr val="0B0C0C"/>
                </a:solidFill>
                <a:latin typeface="Century Gothic Paneuropean"/>
                <a:ea typeface="Century Gothic Paneuropean"/>
                <a:cs typeface="Century Gothic Paneuropean"/>
                <a:sym typeface="Century Gothic Paneuropean"/>
              </a:rPr>
              <a:t>. </a:t>
            </a:r>
          </a:p>
        </p:txBody>
      </p:sp>
    </p:spTree>
    <p:extLst>
      <p:ext uri="{BB962C8B-B14F-4D97-AF65-F5344CB8AC3E}">
        <p14:creationId xmlns:p14="http://schemas.microsoft.com/office/powerpoint/2010/main" val="689289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84718-4C6E-F981-9274-F32DA898F5E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C7AE551-F1BA-C982-20D2-9BF38B747773}"/>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E8807B79-953B-1056-82CC-98406AB01C40}"/>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3C2FFF27-E8D5-721D-12EA-4362D2DA003C}"/>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D1C190DD-ADE4-9CA1-81C7-723DAA2233B9}"/>
              </a:ext>
            </a:extLst>
          </p:cNvPr>
          <p:cNvSpPr txBox="1"/>
          <p:nvPr/>
        </p:nvSpPr>
        <p:spPr>
          <a:xfrm>
            <a:off x="762000" y="59614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69233C08-15CF-728C-D08F-1C8EB4F40613}"/>
              </a:ext>
            </a:extLst>
          </p:cNvPr>
          <p:cNvSpPr txBox="1"/>
          <p:nvPr/>
        </p:nvSpPr>
        <p:spPr>
          <a:xfrm>
            <a:off x="232192" y="2354453"/>
            <a:ext cx="17600540" cy="6087564"/>
          </a:xfrm>
          <a:prstGeom prst="rect">
            <a:avLst/>
          </a:prstGeom>
        </p:spPr>
        <p:txBody>
          <a:bodyPr wrap="square" lIns="0" tIns="0" rIns="0" bIns="0" rtlCol="0" anchor="t">
            <a:spAutoFit/>
          </a:bodyPr>
          <a:lstStyle/>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Programas</a:t>
            </a:r>
          </a:p>
          <a:p>
            <a:pPr algn="just">
              <a:lnSpc>
                <a:spcPts val="4759"/>
              </a:lnSpc>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Plan Estratégico de Seguridad Integral Titan 24</a:t>
            </a:r>
          </a:p>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Objetivo General: </a:t>
            </a:r>
            <a:r>
              <a:rPr lang="es-MX" sz="2600" dirty="0">
                <a:solidFill>
                  <a:srgbClr val="0B0C0C"/>
                </a:solidFill>
                <a:latin typeface="Century Gothic Paneuropean"/>
                <a:ea typeface="Century Gothic Paneuropean"/>
                <a:cs typeface="Century Gothic Paneuropean"/>
                <a:sym typeface="Century Gothic Paneuropean"/>
              </a:rPr>
              <a:t>Realizar acciones que permitan el fortalecimiento de la Fuerza Pública y los Organismos de Seguridad, así como de las dependencias de la Alcaldía, liderando la articulación y coordinación entre la institucionalidad y las comunidades para contribuir al mejoramiento de la seguridad y convivencia ciudadana.</a:t>
            </a:r>
          </a:p>
          <a:p>
            <a:pPr algn="just">
              <a:lnSpc>
                <a:spcPts val="4759"/>
              </a:lnSpc>
            </a:pPr>
            <a:r>
              <a:rPr lang="es-MX" sz="2600" b="1" dirty="0">
                <a:solidFill>
                  <a:srgbClr val="0B0C0C"/>
                </a:solidFill>
                <a:latin typeface="Century Gothic Paneuropean"/>
                <a:ea typeface="Century Gothic Paneuropean"/>
                <a:cs typeface="Century Gothic Paneuropean"/>
                <a:sym typeface="Century Gothic Paneuropean"/>
              </a:rPr>
              <a:t>Indicadores de producto: i) </a:t>
            </a:r>
            <a:r>
              <a:rPr lang="es-MX" sz="2600" dirty="0">
                <a:solidFill>
                  <a:srgbClr val="0B0C0C"/>
                </a:solidFill>
                <a:latin typeface="Century Gothic Paneuropean"/>
                <a:ea typeface="Century Gothic Paneuropean"/>
                <a:cs typeface="Century Gothic Paneuropean"/>
                <a:sym typeface="Century Gothic Paneuropean"/>
              </a:rPr>
              <a:t>Comandos Élites de la Policía Nacional para la seguridad y protección ciudadana equipados;</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6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ii</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a:t>
            </a:r>
            <a:r>
              <a:rPr lang="es-MX" sz="2600" dirty="0">
                <a:solidFill>
                  <a:srgbClr val="0B0C0C"/>
                </a:solidFill>
                <a:latin typeface="Century Gothic Paneuropean"/>
                <a:ea typeface="Century Gothic Paneuropean"/>
                <a:cs typeface="Century Gothic Paneuropean"/>
                <a:sym typeface="Century Gothic Paneuropean"/>
              </a:rPr>
              <a:t> Equipos para la seguridad y la convivencia conformados; </a:t>
            </a:r>
            <a:r>
              <a:rPr lang="es-MX" sz="26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iii</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600" dirty="0">
                <a:solidFill>
                  <a:srgbClr val="0B0C0C"/>
                </a:solidFill>
                <a:latin typeface="Century Gothic Paneuropean"/>
                <a:ea typeface="Century Gothic Paneuropean"/>
                <a:cs typeface="Century Gothic Paneuropean"/>
                <a:sym typeface="Century Gothic Paneuropean"/>
              </a:rPr>
              <a:t>Organismos de seguridad dotados y con servicios en el marco del PISCC 2024-2027</a:t>
            </a:r>
          </a:p>
          <a:p>
            <a:pPr>
              <a:lnSpc>
                <a:spcPts val="4759"/>
              </a:lnSpc>
            </a:pPr>
            <a:r>
              <a:rPr lang="es-MX" sz="2600" dirty="0">
                <a:solidFill>
                  <a:srgbClr val="0B0C0C"/>
                </a:solidFill>
                <a:latin typeface="Century Gothic Paneuropean"/>
                <a:ea typeface="Century Gothic Paneuropean"/>
                <a:cs typeface="Century Gothic Paneuropean"/>
                <a:sym typeface="Century Gothic Paneuropean"/>
              </a:rPr>
              <a:t>. </a:t>
            </a:r>
          </a:p>
        </p:txBody>
      </p:sp>
    </p:spTree>
    <p:extLst>
      <p:ext uri="{BB962C8B-B14F-4D97-AF65-F5344CB8AC3E}">
        <p14:creationId xmlns:p14="http://schemas.microsoft.com/office/powerpoint/2010/main" val="1634800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FB3B9-555F-1D93-8A2A-D62A4F6438A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3F1FF93-289B-1C45-D445-58889413B5A3}"/>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5252D9A4-D8EE-CDA0-015A-EDC631B6FD90}"/>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309A3095-D687-29D9-E1A8-772011104708}"/>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8BF3943E-FE71-C1FC-6579-E131136A29ED}"/>
              </a:ext>
            </a:extLst>
          </p:cNvPr>
          <p:cNvSpPr txBox="1"/>
          <p:nvPr/>
        </p:nvSpPr>
        <p:spPr>
          <a:xfrm>
            <a:off x="762000" y="59614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3CBE5AC3-2ED8-9AA7-D9D3-A26F756AEDFD}"/>
              </a:ext>
            </a:extLst>
          </p:cNvPr>
          <p:cNvSpPr txBox="1"/>
          <p:nvPr/>
        </p:nvSpPr>
        <p:spPr>
          <a:xfrm>
            <a:off x="232192" y="2354453"/>
            <a:ext cx="17600540" cy="4856458"/>
          </a:xfrm>
          <a:prstGeom prst="rect">
            <a:avLst/>
          </a:prstGeom>
        </p:spPr>
        <p:txBody>
          <a:bodyPr wrap="square" lIns="0" tIns="0" rIns="0" bIns="0" rtlCol="0" anchor="t">
            <a:spAutoFit/>
          </a:bodyPr>
          <a:lstStyle/>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Programas</a:t>
            </a:r>
          </a:p>
          <a:p>
            <a:pPr algn="just">
              <a:lnSpc>
                <a:spcPts val="4759"/>
              </a:lnSpc>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Plan Estratégico de Seguridad Integral Titan 24</a:t>
            </a:r>
            <a:endParaRPr lang="es-MX" sz="26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endParaRPr lang="es-MX" sz="26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r>
              <a:rPr lang="es-MX" sz="2600" b="1" dirty="0">
                <a:solidFill>
                  <a:srgbClr val="0B0C0C"/>
                </a:solidFill>
                <a:latin typeface="Century Gothic Paneuropean"/>
                <a:ea typeface="Century Gothic Paneuropean"/>
                <a:cs typeface="Century Gothic Paneuropean"/>
                <a:sym typeface="Century Gothic Paneuropean"/>
              </a:rPr>
              <a:t>Indicadores de producto: </a:t>
            </a:r>
            <a:r>
              <a:rPr lang="es-MX" sz="26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iv</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600" dirty="0">
                <a:solidFill>
                  <a:srgbClr val="0B0C0C"/>
                </a:solidFill>
                <a:latin typeface="Century Gothic Paneuropean"/>
                <a:ea typeface="Century Gothic Paneuropean"/>
                <a:cs typeface="Century Gothic Paneuropean"/>
                <a:sym typeface="Century Gothic Paneuropean"/>
              </a:rPr>
              <a:t>Centro de Procesamiento de Información Institucional y análisis situacional para el Seguimiento del Delito conformado; </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v)</a:t>
            </a:r>
            <a:r>
              <a:rPr lang="es-MX" sz="2600" dirty="0">
                <a:solidFill>
                  <a:srgbClr val="0B0C0C"/>
                </a:solidFill>
                <a:latin typeface="Century Gothic Paneuropean"/>
                <a:ea typeface="Century Gothic Paneuropean"/>
                <a:cs typeface="Century Gothic Paneuropean"/>
                <a:sym typeface="Century Gothic Paneuropean"/>
              </a:rPr>
              <a:t> Política Pública de Seguridad Humana Integral formulada; </a:t>
            </a:r>
          </a:p>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vi) </a:t>
            </a:r>
            <a:r>
              <a:rPr lang="es-MX" sz="2600" dirty="0">
                <a:solidFill>
                  <a:srgbClr val="0B0C0C"/>
                </a:solidFill>
                <a:latin typeface="Century Gothic Paneuropean"/>
                <a:ea typeface="Century Gothic Paneuropean"/>
                <a:cs typeface="Century Gothic Paneuropean"/>
                <a:sym typeface="Century Gothic Paneuropean"/>
              </a:rPr>
              <a:t>Operativos anuales de protección, defensa, recuperación de bienes de uso público marino costero desarrollados</a:t>
            </a:r>
          </a:p>
          <a:p>
            <a:pPr>
              <a:lnSpc>
                <a:spcPts val="4759"/>
              </a:lnSpc>
            </a:pPr>
            <a:r>
              <a:rPr lang="es-MX" sz="2600" dirty="0">
                <a:solidFill>
                  <a:srgbClr val="0B0C0C"/>
                </a:solidFill>
                <a:latin typeface="Century Gothic Paneuropean"/>
                <a:ea typeface="Century Gothic Paneuropean"/>
                <a:cs typeface="Century Gothic Paneuropean"/>
                <a:sym typeface="Century Gothic Paneuropean"/>
              </a:rPr>
              <a:t>. </a:t>
            </a:r>
          </a:p>
        </p:txBody>
      </p:sp>
    </p:spTree>
    <p:extLst>
      <p:ext uri="{BB962C8B-B14F-4D97-AF65-F5344CB8AC3E}">
        <p14:creationId xmlns:p14="http://schemas.microsoft.com/office/powerpoint/2010/main" val="1697060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62AF4-774F-E50A-8250-493FE116F20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386CEA0-0EB0-13D0-E4A6-C363D95370C0}"/>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95517451-E6BA-4C0C-BFAB-B69823825435}"/>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DB153E59-516A-2F73-F923-C9E6BE5A6176}"/>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06555E45-84C0-4C08-2F9A-6D94D9243C68}"/>
              </a:ext>
            </a:extLst>
          </p:cNvPr>
          <p:cNvSpPr txBox="1"/>
          <p:nvPr/>
        </p:nvSpPr>
        <p:spPr>
          <a:xfrm>
            <a:off x="762000" y="59614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BCEBAC00-5E02-2046-2BAB-1798F3FD478C}"/>
              </a:ext>
            </a:extLst>
          </p:cNvPr>
          <p:cNvSpPr txBox="1"/>
          <p:nvPr/>
        </p:nvSpPr>
        <p:spPr>
          <a:xfrm>
            <a:off x="232192" y="2354453"/>
            <a:ext cx="17600540" cy="6087564"/>
          </a:xfrm>
          <a:prstGeom prst="rect">
            <a:avLst/>
          </a:prstGeom>
        </p:spPr>
        <p:txBody>
          <a:bodyPr wrap="square" lIns="0" tIns="0" rIns="0" bIns="0" rtlCol="0" anchor="t">
            <a:spAutoFit/>
          </a:bodyPr>
          <a:lstStyle/>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Programas</a:t>
            </a:r>
          </a:p>
          <a:p>
            <a:pPr algn="just">
              <a:lnSpc>
                <a:spcPts val="4759"/>
              </a:lnSpc>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Seguridad Ya con Dotación a los Organismos de Seguridad Socorro, Justicia y Convivencia y Tecnología para la Prevención</a:t>
            </a:r>
          </a:p>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Objetivo General: </a:t>
            </a:r>
            <a:r>
              <a:rPr lang="es-MX" sz="2600" dirty="0">
                <a:solidFill>
                  <a:srgbClr val="0B0C0C"/>
                </a:solidFill>
                <a:latin typeface="Century Gothic Paneuropean"/>
                <a:ea typeface="Century Gothic Paneuropean"/>
                <a:cs typeface="Century Gothic Paneuropean"/>
                <a:sym typeface="Century Gothic Paneuropean"/>
              </a:rPr>
              <a:t>Garantizar la seguridad y convivencia ciudadana en Cartagena mediante la gestión integrada y estratégica de la seguridad pública, asegurando la dotación de infraestructura y tecnología avanzada necesaria para las operaciones policiales y la implementación de sistemas tecnológicos innovadores que apoyen la prevención del crimen y mejoren la respuesta policial.</a:t>
            </a:r>
          </a:p>
          <a:p>
            <a:pPr algn="just">
              <a:lnSpc>
                <a:spcPts val="4759"/>
              </a:lnSpc>
            </a:pPr>
            <a:r>
              <a:rPr lang="es-MX" sz="2600" b="1" dirty="0">
                <a:solidFill>
                  <a:srgbClr val="0B0C0C"/>
                </a:solidFill>
                <a:latin typeface="Century Gothic Paneuropean"/>
                <a:ea typeface="Century Gothic Paneuropean"/>
                <a:cs typeface="Century Gothic Paneuropean"/>
                <a:sym typeface="Century Gothic Paneuropean"/>
              </a:rPr>
              <a:t>Indicadores de producto: i) </a:t>
            </a:r>
            <a:r>
              <a:rPr lang="es-MX" sz="2600" dirty="0">
                <a:solidFill>
                  <a:srgbClr val="0B0C0C"/>
                </a:solidFill>
                <a:latin typeface="Century Gothic Paneuropean"/>
                <a:ea typeface="Century Gothic Paneuropean"/>
                <a:cs typeface="Century Gothic Paneuropean"/>
                <a:sym typeface="Century Gothic Paneuropean"/>
              </a:rPr>
              <a:t>Cámaras de seguridad mantenidas;</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6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ii</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a:t>
            </a:r>
            <a:r>
              <a:rPr lang="es-MX" sz="2600" dirty="0">
                <a:solidFill>
                  <a:srgbClr val="0B0C0C"/>
                </a:solidFill>
                <a:latin typeface="Century Gothic Paneuropean"/>
                <a:ea typeface="Century Gothic Paneuropean"/>
                <a:cs typeface="Century Gothic Paneuropean"/>
                <a:sym typeface="Century Gothic Paneuropean"/>
              </a:rPr>
              <a:t> Cámaras de seguridad instaladas; </a:t>
            </a:r>
            <a:r>
              <a:rPr lang="es-MX" sz="26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iii</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600" dirty="0">
                <a:solidFill>
                  <a:srgbClr val="0B0C0C"/>
                </a:solidFill>
                <a:latin typeface="Century Gothic Paneuropean"/>
                <a:ea typeface="Century Gothic Paneuropean"/>
                <a:cs typeface="Century Gothic Paneuropean"/>
                <a:sym typeface="Century Gothic Paneuropean"/>
              </a:rPr>
              <a:t>Sistemas de información para la seguridad implementados</a:t>
            </a:r>
          </a:p>
          <a:p>
            <a:pPr>
              <a:lnSpc>
                <a:spcPts val="4759"/>
              </a:lnSpc>
            </a:pPr>
            <a:r>
              <a:rPr lang="es-MX" sz="2600" dirty="0">
                <a:solidFill>
                  <a:srgbClr val="0B0C0C"/>
                </a:solidFill>
                <a:latin typeface="Century Gothic Paneuropean"/>
                <a:ea typeface="Century Gothic Paneuropean"/>
                <a:cs typeface="Century Gothic Paneuropean"/>
                <a:sym typeface="Century Gothic Paneuropean"/>
              </a:rPr>
              <a:t>. </a:t>
            </a:r>
          </a:p>
        </p:txBody>
      </p:sp>
    </p:spTree>
    <p:extLst>
      <p:ext uri="{BB962C8B-B14F-4D97-AF65-F5344CB8AC3E}">
        <p14:creationId xmlns:p14="http://schemas.microsoft.com/office/powerpoint/2010/main" val="17739083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29529-9F11-21BA-4B5C-333BDAC134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31AF5CD-53A2-8FF9-C0A4-B74896AEB3F8}"/>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0780079E-79FD-5924-CDEB-24E5737CED3C}"/>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5FE9B9BF-3549-2C48-E35F-97B3681BF56B}"/>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A88D2F3B-F99E-5D86-AD7B-F1C09AB35339}"/>
              </a:ext>
            </a:extLst>
          </p:cNvPr>
          <p:cNvSpPr txBox="1"/>
          <p:nvPr/>
        </p:nvSpPr>
        <p:spPr>
          <a:xfrm>
            <a:off x="762000" y="59614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143D7E28-A165-A0D9-2834-E5D518D68FD1}"/>
              </a:ext>
            </a:extLst>
          </p:cNvPr>
          <p:cNvSpPr txBox="1"/>
          <p:nvPr/>
        </p:nvSpPr>
        <p:spPr>
          <a:xfrm>
            <a:off x="232192" y="2354453"/>
            <a:ext cx="17600540" cy="4856458"/>
          </a:xfrm>
          <a:prstGeom prst="rect">
            <a:avLst/>
          </a:prstGeom>
        </p:spPr>
        <p:txBody>
          <a:bodyPr wrap="square" lIns="0" tIns="0" rIns="0" bIns="0" rtlCol="0" anchor="t">
            <a:spAutoFit/>
          </a:bodyPr>
          <a:lstStyle/>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Programas</a:t>
            </a:r>
          </a:p>
          <a:p>
            <a:pPr algn="just">
              <a:lnSpc>
                <a:spcPts val="4759"/>
              </a:lnSpc>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Seguridad Ya con Dotación a los Organismos de Seguridad Socorro, Justicia y Convivencia y Tecnología para la Prevención</a:t>
            </a:r>
          </a:p>
          <a:p>
            <a:pPr algn="just">
              <a:lnSpc>
                <a:spcPts val="4759"/>
              </a:lnSpc>
            </a:pPr>
            <a:endParaRPr lang="es-MX" sz="2600" b="1" dirty="0">
              <a:solidFill>
                <a:srgbClr val="0B0C0C"/>
              </a:solidFill>
              <a:latin typeface="Century Gothic Paneuropean"/>
              <a:ea typeface="Century Gothic Paneuropean"/>
              <a:cs typeface="Century Gothic Paneuropean"/>
              <a:sym typeface="Century Gothic Paneuropean"/>
            </a:endParaRPr>
          </a:p>
          <a:p>
            <a:pPr algn="just">
              <a:lnSpc>
                <a:spcPts val="4759"/>
              </a:lnSpc>
            </a:pPr>
            <a:r>
              <a:rPr lang="es-MX" sz="2600" b="1" dirty="0">
                <a:solidFill>
                  <a:srgbClr val="0B0C0C"/>
                </a:solidFill>
                <a:latin typeface="Century Gothic Paneuropean"/>
                <a:ea typeface="Century Gothic Paneuropean"/>
                <a:cs typeface="Century Gothic Paneuropean"/>
                <a:sym typeface="Century Gothic Paneuropean"/>
              </a:rPr>
              <a:t>Indicadores de producto: </a:t>
            </a:r>
            <a:r>
              <a:rPr lang="es-MX" sz="26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iv</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600" dirty="0">
                <a:solidFill>
                  <a:srgbClr val="0B0C0C"/>
                </a:solidFill>
                <a:latin typeface="Century Gothic Paneuropean"/>
                <a:ea typeface="Century Gothic Paneuropean"/>
                <a:cs typeface="Century Gothic Paneuropean"/>
                <a:sym typeface="Century Gothic Paneuropean"/>
              </a:rPr>
              <a:t>Equipos de seguridad adquiridos; </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v)</a:t>
            </a:r>
            <a:r>
              <a:rPr lang="es-MX" sz="2600" dirty="0">
                <a:solidFill>
                  <a:srgbClr val="0B0C0C"/>
                </a:solidFill>
                <a:latin typeface="Century Gothic Paneuropean"/>
                <a:ea typeface="Century Gothic Paneuropean"/>
                <a:cs typeface="Century Gothic Paneuropean"/>
                <a:sym typeface="Century Gothic Paneuropean"/>
              </a:rPr>
              <a:t> Infraestructuras para la promoción de la cultura de la legalidad y la convivencia construidas </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vi) </a:t>
            </a:r>
            <a:r>
              <a:rPr lang="es-MX" sz="2600" dirty="0">
                <a:solidFill>
                  <a:srgbClr val="0B0C0C"/>
                </a:solidFill>
                <a:latin typeface="Century Gothic Paneuropean"/>
                <a:ea typeface="Century Gothic Paneuropean"/>
                <a:cs typeface="Century Gothic Paneuropean"/>
                <a:sym typeface="Century Gothic Paneuropean"/>
              </a:rPr>
              <a:t>Vehículos para la seguridad y convivencia entregados.</a:t>
            </a:r>
          </a:p>
          <a:p>
            <a:pPr>
              <a:lnSpc>
                <a:spcPts val="4759"/>
              </a:lnSpc>
            </a:pPr>
            <a:r>
              <a:rPr lang="es-MX" sz="2600" dirty="0">
                <a:solidFill>
                  <a:srgbClr val="0B0C0C"/>
                </a:solidFill>
                <a:latin typeface="Century Gothic Paneuropean"/>
                <a:ea typeface="Century Gothic Paneuropean"/>
                <a:cs typeface="Century Gothic Paneuropean"/>
                <a:sym typeface="Century Gothic Paneuropean"/>
              </a:rPr>
              <a:t>. </a:t>
            </a:r>
          </a:p>
        </p:txBody>
      </p:sp>
    </p:spTree>
    <p:extLst>
      <p:ext uri="{BB962C8B-B14F-4D97-AF65-F5344CB8AC3E}">
        <p14:creationId xmlns:p14="http://schemas.microsoft.com/office/powerpoint/2010/main" val="817348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960A0-5EDA-FAC7-1F2F-4F430C13D26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2A3C8D6-9D19-13E1-DD57-8064DF9C1008}"/>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0625FFD9-6179-DD4A-82EF-3EA67B6E3129}"/>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8236E3B3-AB7C-D5D1-7C7E-8D7CE2288B20}"/>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0F5ABF99-C49B-918F-AA67-D7E46A91FAD8}"/>
              </a:ext>
            </a:extLst>
          </p:cNvPr>
          <p:cNvSpPr txBox="1"/>
          <p:nvPr/>
        </p:nvSpPr>
        <p:spPr>
          <a:xfrm>
            <a:off x="762000" y="59614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EB901D29-8A50-D916-EA2C-8DF020130E22}"/>
              </a:ext>
            </a:extLst>
          </p:cNvPr>
          <p:cNvSpPr txBox="1"/>
          <p:nvPr/>
        </p:nvSpPr>
        <p:spPr>
          <a:xfrm>
            <a:off x="232192" y="2354453"/>
            <a:ext cx="17600540" cy="4240905"/>
          </a:xfrm>
          <a:prstGeom prst="rect">
            <a:avLst/>
          </a:prstGeom>
        </p:spPr>
        <p:txBody>
          <a:bodyPr wrap="square" lIns="0" tIns="0" rIns="0" bIns="0" rtlCol="0" anchor="t">
            <a:spAutoFit/>
          </a:bodyPr>
          <a:lstStyle/>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Programas</a:t>
            </a:r>
          </a:p>
          <a:p>
            <a:pPr algn="just">
              <a:lnSpc>
                <a:spcPts val="4759"/>
              </a:lnSpc>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Cartagena Avanza en Convivencia</a:t>
            </a:r>
          </a:p>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Objetivo General: </a:t>
            </a:r>
            <a:r>
              <a:rPr lang="es-MX" sz="2600" dirty="0">
                <a:solidFill>
                  <a:srgbClr val="0B0C0C"/>
                </a:solidFill>
                <a:latin typeface="Century Gothic Paneuropean"/>
                <a:ea typeface="Century Gothic Paneuropean"/>
                <a:cs typeface="Century Gothic Paneuropean"/>
                <a:sym typeface="Century Gothic Paneuropean"/>
              </a:rPr>
              <a:t>Promover la sana convivencia, la participación y la movilización ciudadana entre los cartageneros y visitantes, contribuyendo a la reducción de la violencia y el fortalecimiento de las relaciones comunitarias.</a:t>
            </a:r>
          </a:p>
          <a:p>
            <a:pPr algn="just">
              <a:lnSpc>
                <a:spcPts val="4759"/>
              </a:lnSpc>
            </a:pPr>
            <a:endParaRPr lang="es-MX" sz="2600" dirty="0">
              <a:solidFill>
                <a:srgbClr val="0B0C0C"/>
              </a:solidFill>
              <a:latin typeface="Century Gothic Paneuropean"/>
              <a:ea typeface="Century Gothic Paneuropean"/>
              <a:cs typeface="Century Gothic Paneuropean"/>
              <a:sym typeface="Century Gothic Paneuropean"/>
            </a:endParaRPr>
          </a:p>
          <a:p>
            <a:pPr algn="just">
              <a:lnSpc>
                <a:spcPts val="4759"/>
              </a:lnSpc>
            </a:pPr>
            <a:r>
              <a:rPr lang="es-MX" sz="2600" b="1" dirty="0">
                <a:solidFill>
                  <a:srgbClr val="0B0C0C"/>
                </a:solidFill>
                <a:latin typeface="Century Gothic Paneuropean"/>
                <a:ea typeface="Century Gothic Paneuropean"/>
                <a:cs typeface="Century Gothic Paneuropean"/>
                <a:sym typeface="Century Gothic Paneuropean"/>
              </a:rPr>
              <a:t>Indicadores de producto: i) </a:t>
            </a:r>
            <a:r>
              <a:rPr lang="es-MX" sz="2600" dirty="0">
                <a:solidFill>
                  <a:srgbClr val="0B0C0C"/>
                </a:solidFill>
                <a:latin typeface="Century Gothic Paneuropean"/>
                <a:ea typeface="Century Gothic Paneuropean"/>
                <a:cs typeface="Century Gothic Paneuropean"/>
                <a:sym typeface="Century Gothic Paneuropean"/>
              </a:rPr>
              <a:t>Iniciativas para la promoción de la convivencia implementadas. </a:t>
            </a:r>
          </a:p>
        </p:txBody>
      </p:sp>
    </p:spTree>
    <p:extLst>
      <p:ext uri="{BB962C8B-B14F-4D97-AF65-F5344CB8AC3E}">
        <p14:creationId xmlns:p14="http://schemas.microsoft.com/office/powerpoint/2010/main" val="24661894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EF490-5ED7-9139-7F00-1BAB8769D2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9758F58-BA9C-E228-67C4-5D9951BC9F8F}"/>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DA3FCD49-F764-FE24-70EF-5C9992E49286}"/>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5F31AB7A-FEA2-9E90-D581-22644FC0EAD8}"/>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170A4E7B-6D87-02D1-5CBF-6BA349DA0F8A}"/>
              </a:ext>
            </a:extLst>
          </p:cNvPr>
          <p:cNvSpPr txBox="1"/>
          <p:nvPr/>
        </p:nvSpPr>
        <p:spPr>
          <a:xfrm>
            <a:off x="762000" y="59614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E088FDEA-BCF3-5719-4BCD-0AA5C79E7406}"/>
              </a:ext>
            </a:extLst>
          </p:cNvPr>
          <p:cNvSpPr txBox="1"/>
          <p:nvPr/>
        </p:nvSpPr>
        <p:spPr>
          <a:xfrm>
            <a:off x="232192" y="2354453"/>
            <a:ext cx="17600540" cy="6087564"/>
          </a:xfrm>
          <a:prstGeom prst="rect">
            <a:avLst/>
          </a:prstGeom>
        </p:spPr>
        <p:txBody>
          <a:bodyPr wrap="square" lIns="0" tIns="0" rIns="0" bIns="0" rtlCol="0" anchor="t">
            <a:spAutoFit/>
          </a:bodyPr>
          <a:lstStyle/>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Programas</a:t>
            </a:r>
          </a:p>
          <a:p>
            <a:pPr algn="just">
              <a:lnSpc>
                <a:spcPts val="4759"/>
              </a:lnSpc>
            </a:pPr>
            <a:r>
              <a:rPr lang="es-MX" sz="2600" u="sng"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Seguridad Ya con Dotación a los Organismos de Seguridad Socorro, Justicia y Convivencia y Tecnología para la Prevención</a:t>
            </a:r>
          </a:p>
          <a:p>
            <a:pPr algn="just">
              <a:lnSpc>
                <a:spcPts val="4759"/>
              </a:lnSpc>
            </a:pP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Objetivo General: </a:t>
            </a:r>
            <a:r>
              <a:rPr lang="es-MX" sz="2600" dirty="0">
                <a:solidFill>
                  <a:srgbClr val="0B0C0C"/>
                </a:solidFill>
                <a:latin typeface="Century Gothic Paneuropean"/>
                <a:ea typeface="Century Gothic Paneuropean"/>
                <a:cs typeface="Century Gothic Paneuropean"/>
                <a:sym typeface="Century Gothic Paneuropean"/>
              </a:rPr>
              <a:t>Garantizar la seguridad y convivencia ciudadana en Cartagena mediante la gestión integrada y estratégica de la seguridad pública, asegurando la dotación de infraestructura y tecnología avanzada necesaria para las operaciones policiales y la implementación de sistemas tecnológicos innovadores que apoyen la prevención del crimen y mejoren la respuesta policial.</a:t>
            </a:r>
          </a:p>
          <a:p>
            <a:pPr algn="just">
              <a:lnSpc>
                <a:spcPts val="4759"/>
              </a:lnSpc>
            </a:pPr>
            <a:r>
              <a:rPr lang="es-MX" sz="2600" b="1" dirty="0">
                <a:solidFill>
                  <a:srgbClr val="0B0C0C"/>
                </a:solidFill>
                <a:latin typeface="Century Gothic Paneuropean"/>
                <a:ea typeface="Century Gothic Paneuropean"/>
                <a:cs typeface="Century Gothic Paneuropean"/>
                <a:sym typeface="Century Gothic Paneuropean"/>
              </a:rPr>
              <a:t>Indicadores de producto: i) </a:t>
            </a:r>
            <a:r>
              <a:rPr lang="es-MX" sz="2600" dirty="0">
                <a:solidFill>
                  <a:srgbClr val="0B0C0C"/>
                </a:solidFill>
                <a:latin typeface="Century Gothic Paneuropean"/>
                <a:ea typeface="Century Gothic Paneuropean"/>
                <a:cs typeface="Century Gothic Paneuropean"/>
                <a:sym typeface="Century Gothic Paneuropean"/>
              </a:rPr>
              <a:t>Cámaras de seguridad mantenidas;</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6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ii</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a:t>
            </a:r>
            <a:r>
              <a:rPr lang="es-MX" sz="2600" dirty="0">
                <a:solidFill>
                  <a:srgbClr val="0B0C0C"/>
                </a:solidFill>
                <a:latin typeface="Century Gothic Paneuropean"/>
                <a:ea typeface="Century Gothic Paneuropean"/>
                <a:cs typeface="Century Gothic Paneuropean"/>
                <a:sym typeface="Century Gothic Paneuropean"/>
              </a:rPr>
              <a:t> Cámaras de seguridad instaladas; </a:t>
            </a:r>
            <a:r>
              <a:rPr lang="es-MX" sz="26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iii</a:t>
            </a:r>
            <a:r>
              <a:rPr lang="es-MX" sz="26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600" dirty="0">
                <a:solidFill>
                  <a:srgbClr val="0B0C0C"/>
                </a:solidFill>
                <a:latin typeface="Century Gothic Paneuropean"/>
                <a:ea typeface="Century Gothic Paneuropean"/>
                <a:cs typeface="Century Gothic Paneuropean"/>
                <a:sym typeface="Century Gothic Paneuropean"/>
              </a:rPr>
              <a:t>Sistemas de información para la seguridad implementados</a:t>
            </a:r>
          </a:p>
          <a:p>
            <a:pPr>
              <a:lnSpc>
                <a:spcPts val="4759"/>
              </a:lnSpc>
            </a:pPr>
            <a:r>
              <a:rPr lang="es-MX" sz="2600" dirty="0">
                <a:solidFill>
                  <a:srgbClr val="0B0C0C"/>
                </a:solidFill>
                <a:latin typeface="Century Gothic Paneuropean"/>
                <a:ea typeface="Century Gothic Paneuropean"/>
                <a:cs typeface="Century Gothic Paneuropean"/>
                <a:sym typeface="Century Gothic Paneuropean"/>
              </a:rPr>
              <a:t>. </a:t>
            </a:r>
          </a:p>
        </p:txBody>
      </p:sp>
    </p:spTree>
    <p:extLst>
      <p:ext uri="{BB962C8B-B14F-4D97-AF65-F5344CB8AC3E}">
        <p14:creationId xmlns:p14="http://schemas.microsoft.com/office/powerpoint/2010/main" val="4135844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2A23D-8892-9DCC-3B99-78D1B9A09BA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FB02CBD-6322-CB2A-4284-93F267959EE9}"/>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61A6663C-B6FA-5581-80F9-3FE5558C6FDA}"/>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F6569D03-BFEF-DD3F-E3B1-60BDC30CB41C}"/>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F7C2D373-7974-3972-3E27-BB751117B4F3}"/>
              </a:ext>
            </a:extLst>
          </p:cNvPr>
          <p:cNvSpPr txBox="1"/>
          <p:nvPr/>
        </p:nvSpPr>
        <p:spPr>
          <a:xfrm>
            <a:off x="762000" y="59614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82BD55B4-5F78-4D49-DDF3-A60638D2DCB0}"/>
              </a:ext>
            </a:extLst>
          </p:cNvPr>
          <p:cNvSpPr txBox="1"/>
          <p:nvPr/>
        </p:nvSpPr>
        <p:spPr>
          <a:xfrm>
            <a:off x="1484009" y="2666158"/>
            <a:ext cx="15769808" cy="1778692"/>
          </a:xfrm>
          <a:prstGeom prst="rect">
            <a:avLst/>
          </a:prstGeom>
        </p:spPr>
        <p:txBody>
          <a:bodyPr wrap="square" lIns="0" tIns="0" rIns="0" bIns="0" rtlCol="0" anchor="t">
            <a:spAutoFit/>
          </a:bodyPr>
          <a:lstStyle/>
          <a:p>
            <a:pPr algn="just">
              <a:lnSpc>
                <a:spcPts val="4759"/>
              </a:lnSpc>
            </a:pPr>
            <a:r>
              <a:rPr lang="es-MX" sz="2600" b="1" dirty="0">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Valor ($) por cada programa del Plan de Desarrollo responsable de </a:t>
            </a:r>
            <a:r>
              <a:rPr lang="es-MX" sz="2600" b="1" dirty="0" err="1">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Distriseguridad</a:t>
            </a:r>
            <a:endParaRPr lang="es-MX" sz="2600" b="1" dirty="0">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a:p>
            <a:pPr>
              <a:lnSpc>
                <a:spcPts val="4759"/>
              </a:lnSpc>
            </a:pPr>
            <a:endParaRPr lang="es-MX" sz="2600" b="1" dirty="0">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a:p>
            <a:pPr>
              <a:lnSpc>
                <a:spcPts val="4759"/>
              </a:lnSpc>
            </a:pPr>
            <a:endParaRPr lang="es-MX" sz="2600" b="1" dirty="0">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p:txBody>
      </p:sp>
      <p:graphicFrame>
        <p:nvGraphicFramePr>
          <p:cNvPr id="8" name="Tabla 7">
            <a:extLst>
              <a:ext uri="{FF2B5EF4-FFF2-40B4-BE49-F238E27FC236}">
                <a16:creationId xmlns:a16="http://schemas.microsoft.com/office/drawing/2014/main" id="{D925F16D-13F9-F9BA-A4C1-D45B2CFDA6A7}"/>
              </a:ext>
            </a:extLst>
          </p:cNvPr>
          <p:cNvGraphicFramePr>
            <a:graphicFrameLocks noGrp="1"/>
          </p:cNvGraphicFramePr>
          <p:nvPr>
            <p:extLst>
              <p:ext uri="{D42A27DB-BD31-4B8C-83A1-F6EECF244321}">
                <p14:modId xmlns:p14="http://schemas.microsoft.com/office/powerpoint/2010/main" val="633128071"/>
              </p:ext>
            </p:extLst>
          </p:nvPr>
        </p:nvGraphicFramePr>
        <p:xfrm>
          <a:off x="605816" y="3522305"/>
          <a:ext cx="16996383" cy="3586303"/>
        </p:xfrm>
        <a:graphic>
          <a:graphicData uri="http://schemas.openxmlformats.org/drawingml/2006/table">
            <a:tbl>
              <a:tblPr>
                <a:tableStyleId>{5C22544A-7EE6-4342-B048-85BDC9FD1C3A}</a:tableStyleId>
              </a:tblPr>
              <a:tblGrid>
                <a:gridCol w="5185384">
                  <a:extLst>
                    <a:ext uri="{9D8B030D-6E8A-4147-A177-3AD203B41FA5}">
                      <a16:colId xmlns:a16="http://schemas.microsoft.com/office/drawing/2014/main" val="787274633"/>
                    </a:ext>
                  </a:extLst>
                </a:gridCol>
                <a:gridCol w="1713269">
                  <a:extLst>
                    <a:ext uri="{9D8B030D-6E8A-4147-A177-3AD203B41FA5}">
                      <a16:colId xmlns:a16="http://schemas.microsoft.com/office/drawing/2014/main" val="4068888325"/>
                    </a:ext>
                  </a:extLst>
                </a:gridCol>
                <a:gridCol w="5525731">
                  <a:extLst>
                    <a:ext uri="{9D8B030D-6E8A-4147-A177-3AD203B41FA5}">
                      <a16:colId xmlns:a16="http://schemas.microsoft.com/office/drawing/2014/main" val="76031340"/>
                    </a:ext>
                  </a:extLst>
                </a:gridCol>
                <a:gridCol w="1371600">
                  <a:extLst>
                    <a:ext uri="{9D8B030D-6E8A-4147-A177-3AD203B41FA5}">
                      <a16:colId xmlns:a16="http://schemas.microsoft.com/office/drawing/2014/main" val="2498342997"/>
                    </a:ext>
                  </a:extLst>
                </a:gridCol>
                <a:gridCol w="1295400">
                  <a:extLst>
                    <a:ext uri="{9D8B030D-6E8A-4147-A177-3AD203B41FA5}">
                      <a16:colId xmlns:a16="http://schemas.microsoft.com/office/drawing/2014/main" val="1037786827"/>
                    </a:ext>
                  </a:extLst>
                </a:gridCol>
                <a:gridCol w="1904999">
                  <a:extLst>
                    <a:ext uri="{9D8B030D-6E8A-4147-A177-3AD203B41FA5}">
                      <a16:colId xmlns:a16="http://schemas.microsoft.com/office/drawing/2014/main" val="4126894719"/>
                    </a:ext>
                  </a:extLst>
                </a:gridCol>
              </a:tblGrid>
              <a:tr h="230744">
                <a:tc>
                  <a:txBody>
                    <a:bodyPr/>
                    <a:lstStyle/>
                    <a:p>
                      <a:pPr algn="ctr" fontAlgn="ctr"/>
                      <a:r>
                        <a:rPr lang="es-MX" sz="1600" u="none" strike="noStrike" dirty="0">
                          <a:solidFill>
                            <a:schemeClr val="bg1"/>
                          </a:solidFill>
                          <a:effectLst/>
                          <a:latin typeface="Century Gothic Paneuropean Heavy" panose="020B0604020202020204" charset="0"/>
                          <a:cs typeface="Century Gothic Paneuropean Heavy" panose="020B0604020202020204" charset="0"/>
                        </a:rPr>
                        <a:t>Programa del Plan de Desarrollo </a:t>
                      </a:r>
                      <a:endParaRPr lang="es-MX" sz="16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1600" u="none" strike="noStrike" dirty="0">
                          <a:solidFill>
                            <a:schemeClr val="bg1"/>
                          </a:solidFill>
                          <a:effectLst/>
                          <a:latin typeface="Century Gothic Paneuropean Heavy" panose="020B0604020202020204" charset="0"/>
                          <a:cs typeface="Century Gothic Paneuropean Heavy" panose="020B0604020202020204" charset="0"/>
                        </a:rPr>
                        <a:t>BPIN </a:t>
                      </a:r>
                      <a:endParaRPr lang="es-CO" sz="16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1600" u="none" strike="noStrike" dirty="0">
                          <a:solidFill>
                            <a:schemeClr val="bg1"/>
                          </a:solidFill>
                          <a:effectLst/>
                          <a:latin typeface="Century Gothic Paneuropean Heavy" panose="020B0604020202020204" charset="0"/>
                          <a:cs typeface="Century Gothic Paneuropean Heavy" panose="020B0604020202020204" charset="0"/>
                        </a:rPr>
                        <a:t>Nombre del Proyecto </a:t>
                      </a:r>
                      <a:endParaRPr lang="es-CO" sz="16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1600" u="none" strike="noStrike" dirty="0">
                          <a:solidFill>
                            <a:schemeClr val="bg1"/>
                          </a:solidFill>
                          <a:effectLst/>
                          <a:latin typeface="Century Gothic Paneuropean Heavy" panose="020B0604020202020204" charset="0"/>
                          <a:cs typeface="Century Gothic Paneuropean Heavy" panose="020B0604020202020204" charset="0"/>
                        </a:rPr>
                        <a:t>Estado</a:t>
                      </a:r>
                      <a:endParaRPr lang="es-CO" sz="16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1600" u="none" strike="noStrike" dirty="0">
                          <a:solidFill>
                            <a:schemeClr val="bg1"/>
                          </a:solidFill>
                          <a:effectLst/>
                          <a:latin typeface="Century Gothic Paneuropean Heavy" panose="020B0604020202020204" charset="0"/>
                          <a:cs typeface="Century Gothic Paneuropean Heavy" panose="020B0604020202020204" charset="0"/>
                        </a:rPr>
                        <a:t>Horizonte</a:t>
                      </a:r>
                      <a:endParaRPr lang="es-CO" sz="16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1600" u="none" strike="noStrike" dirty="0">
                          <a:solidFill>
                            <a:schemeClr val="bg1"/>
                          </a:solidFill>
                          <a:effectLst/>
                          <a:latin typeface="Century Gothic Paneuropean Heavy" panose="020B0604020202020204" charset="0"/>
                          <a:cs typeface="Century Gothic Paneuropean Heavy" panose="020B0604020202020204" charset="0"/>
                        </a:rPr>
                        <a:t>Valor ($)</a:t>
                      </a:r>
                      <a:endParaRPr lang="es-CO" sz="16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2450793784"/>
                  </a:ext>
                </a:extLst>
              </a:tr>
              <a:tr h="692235">
                <a:tc>
                  <a:txBody>
                    <a:bodyPr/>
                    <a:lstStyle/>
                    <a:p>
                      <a:pPr algn="ctr" fontAlgn="ctr"/>
                      <a:r>
                        <a:rPr lang="es-MX" sz="1600" b="1" i="0" u="none" strike="noStrike" dirty="0">
                          <a:solidFill>
                            <a:schemeClr val="bg1"/>
                          </a:solidFill>
                          <a:effectLst/>
                          <a:latin typeface="Century Gothic Paneuropean Heavy" panose="020B0604020202020204" charset="0"/>
                          <a:cs typeface="Century Gothic Paneuropean Heavy" panose="020B0604020202020204" charset="0"/>
                        </a:rPr>
                        <a:t>Plan Estratégico de Seguridad Integral Titan 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0" i="0" u="none" strike="noStrike" dirty="0">
                          <a:solidFill>
                            <a:schemeClr val="bg1"/>
                          </a:solidFill>
                          <a:effectLst/>
                          <a:latin typeface="Century Gothic Paneuropean Heavy" panose="020B0604020202020204" charset="0"/>
                          <a:cs typeface="Century Gothic Paneuropean Heavy" panose="020B0604020202020204" charset="0"/>
                        </a:rPr>
                        <a:t>2024130010171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b"/>
                      <a:r>
                        <a:rPr lang="es-MX" sz="1600" b="0" i="0" u="none" strike="noStrike" dirty="0">
                          <a:solidFill>
                            <a:schemeClr val="bg1"/>
                          </a:solidFill>
                          <a:effectLst/>
                          <a:latin typeface="Century Gothic Paneuropean Heavy" panose="020B0604020202020204" charset="0"/>
                          <a:cs typeface="Century Gothic Paneuropean Heavy" panose="020B0604020202020204" charset="0"/>
                        </a:rPr>
                        <a:t>Fortalecimiento Del Plan Estratégico  De Seguridad Integral Titan 24 En El Distrito De  Cartagena De Indias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u="none" strike="noStrike" dirty="0">
                          <a:solidFill>
                            <a:schemeClr val="bg1"/>
                          </a:solidFill>
                          <a:effectLst/>
                          <a:latin typeface="Century Gothic Paneuropean Heavy" panose="020B0604020202020204" charset="0"/>
                          <a:cs typeface="Century Gothic Paneuropean Heavy" panose="020B0604020202020204" charset="0"/>
                        </a:rPr>
                        <a:t>En Ejecución</a:t>
                      </a:r>
                      <a:endParaRPr lang="es-CO" sz="1600" b="0"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1" i="0" u="none" strike="noStrike">
                          <a:solidFill>
                            <a:schemeClr val="bg1"/>
                          </a:solidFill>
                          <a:effectLst/>
                          <a:latin typeface="Century Gothic Paneuropean Heavy" panose="020B0604020202020204" charset="0"/>
                          <a:cs typeface="Century Gothic Paneuropean Heavy" panose="020B0604020202020204" charset="0"/>
                        </a:rPr>
                        <a:t>2024 - 2027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0" i="0" u="none" strike="noStrike" dirty="0">
                          <a:solidFill>
                            <a:schemeClr val="bg1"/>
                          </a:solidFill>
                          <a:effectLst/>
                          <a:latin typeface="Century Gothic Paneuropean Heavy" panose="020B0604020202020204" charset="0"/>
                          <a:cs typeface="Century Gothic Paneuropean Heavy" panose="020B0604020202020204" charset="0"/>
                        </a:rPr>
                        <a:t>5.390.793.166,70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extLst>
                  <a:ext uri="{0D108BD9-81ED-4DB2-BD59-A6C34878D82A}">
                    <a16:rowId xmlns:a16="http://schemas.microsoft.com/office/drawing/2014/main" val="4179673038"/>
                  </a:ext>
                </a:extLst>
              </a:tr>
              <a:tr h="692235">
                <a:tc>
                  <a:txBody>
                    <a:bodyPr/>
                    <a:lstStyle/>
                    <a:p>
                      <a:pPr algn="ctr" fontAlgn="ctr"/>
                      <a:r>
                        <a:rPr lang="es-MX" sz="1600" b="1" i="0" u="none" strike="noStrike" dirty="0">
                          <a:solidFill>
                            <a:schemeClr val="bg1"/>
                          </a:solidFill>
                          <a:effectLst/>
                          <a:latin typeface="Century Gothic Paneuropean Heavy" panose="020B0604020202020204" charset="0"/>
                          <a:cs typeface="Century Gothic Paneuropean Heavy" panose="020B0604020202020204" charset="0"/>
                        </a:rPr>
                        <a:t>Seguridad Ya con Dotación a los Organismos de Seguridad Socorro,</a:t>
                      </a:r>
                      <a:br>
                        <a:rPr lang="es-MX" sz="1600" b="1" i="0" u="none" strike="noStrike" dirty="0">
                          <a:solidFill>
                            <a:schemeClr val="bg1"/>
                          </a:solidFill>
                          <a:effectLst/>
                          <a:latin typeface="Century Gothic Paneuropean Heavy" panose="020B0604020202020204" charset="0"/>
                          <a:cs typeface="Century Gothic Paneuropean Heavy" panose="020B0604020202020204" charset="0"/>
                        </a:rPr>
                      </a:br>
                      <a:r>
                        <a:rPr lang="es-MX" sz="1600" b="1" i="0" u="none" strike="noStrike" dirty="0">
                          <a:solidFill>
                            <a:schemeClr val="bg1"/>
                          </a:solidFill>
                          <a:effectLst/>
                          <a:latin typeface="Century Gothic Paneuropean Heavy" panose="020B0604020202020204" charset="0"/>
                          <a:cs typeface="Century Gothic Paneuropean Heavy" panose="020B0604020202020204" charset="0"/>
                        </a:rPr>
                        <a:t>Justicia y Convivencia y Tecnología para la Prevención</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0" i="0" u="none" strike="noStrike" dirty="0">
                          <a:solidFill>
                            <a:schemeClr val="bg1"/>
                          </a:solidFill>
                          <a:effectLst/>
                          <a:latin typeface="Century Gothic Paneuropean Heavy" panose="020B0604020202020204" charset="0"/>
                          <a:cs typeface="Century Gothic Paneuropean Heavy" panose="020B0604020202020204" charset="0"/>
                        </a:rPr>
                        <a:t>2024130010032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b"/>
                      <a:r>
                        <a:rPr lang="es-MX" sz="1600" b="0" i="0" u="none" strike="noStrike" dirty="0">
                          <a:solidFill>
                            <a:schemeClr val="bg1"/>
                          </a:solidFill>
                          <a:effectLst/>
                          <a:latin typeface="Century Gothic Paneuropean Heavy" panose="020B0604020202020204" charset="0"/>
                          <a:cs typeface="Century Gothic Paneuropean Heavy" panose="020B0604020202020204" charset="0"/>
                        </a:rPr>
                        <a:t>Construcción  y Dotación Para Los Organismos De Seguridad Socorro Justicia Y Convivencia En  Cartagena De Indias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u="none" strike="noStrike" dirty="0">
                          <a:solidFill>
                            <a:schemeClr val="bg1"/>
                          </a:solidFill>
                          <a:effectLst/>
                          <a:latin typeface="Century Gothic Paneuropean Heavy" panose="020B0604020202020204" charset="0"/>
                          <a:cs typeface="Century Gothic Paneuropean Heavy" panose="020B0604020202020204" charset="0"/>
                        </a:rPr>
                        <a:t>En Ejecución</a:t>
                      </a:r>
                      <a:endParaRPr lang="es-CO" sz="1600" b="0"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1" i="0" u="none" strike="noStrike">
                          <a:solidFill>
                            <a:schemeClr val="bg1"/>
                          </a:solidFill>
                          <a:effectLst/>
                          <a:latin typeface="Century Gothic Paneuropean Heavy" panose="020B0604020202020204" charset="0"/>
                          <a:cs typeface="Century Gothic Paneuropean Heavy" panose="020B0604020202020204" charset="0"/>
                        </a:rPr>
                        <a:t>2024 - 2028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0" i="0" u="none" strike="noStrike" dirty="0">
                          <a:solidFill>
                            <a:schemeClr val="bg1"/>
                          </a:solidFill>
                          <a:effectLst/>
                          <a:latin typeface="Century Gothic Paneuropean Heavy" panose="020B0604020202020204" charset="0"/>
                          <a:cs typeface="Century Gothic Paneuropean Heavy" panose="020B0604020202020204" charset="0"/>
                        </a:rPr>
                        <a:t>72.535.589.984,97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extLst>
                  <a:ext uri="{0D108BD9-81ED-4DB2-BD59-A6C34878D82A}">
                    <a16:rowId xmlns:a16="http://schemas.microsoft.com/office/drawing/2014/main" val="3991286924"/>
                  </a:ext>
                </a:extLst>
              </a:tr>
              <a:tr h="922981">
                <a:tc>
                  <a:txBody>
                    <a:bodyPr/>
                    <a:lstStyle/>
                    <a:p>
                      <a:pPr algn="ctr" fontAlgn="ctr"/>
                      <a:r>
                        <a:rPr lang="es-MX" sz="1600" b="1" i="0" u="none" strike="noStrike" dirty="0">
                          <a:solidFill>
                            <a:schemeClr val="bg1"/>
                          </a:solidFill>
                          <a:effectLst/>
                          <a:latin typeface="Century Gothic Paneuropean Heavy" panose="020B0604020202020204" charset="0"/>
                          <a:cs typeface="Century Gothic Paneuropean Heavy" panose="020B0604020202020204" charset="0"/>
                        </a:rPr>
                        <a:t>Seguridad Ya en las Playas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0" i="0" u="none" strike="noStrike" dirty="0">
                          <a:solidFill>
                            <a:schemeClr val="bg1"/>
                          </a:solidFill>
                          <a:effectLst/>
                          <a:latin typeface="Century Gothic Paneuropean Heavy" panose="020B0604020202020204" charset="0"/>
                          <a:cs typeface="Century Gothic Paneuropean Heavy" panose="020B0604020202020204" charset="0"/>
                        </a:rPr>
                        <a:t>2024130010023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b"/>
                      <a:r>
                        <a:rPr lang="es-MX" sz="1600" b="0" i="0" u="none" strike="noStrike" dirty="0">
                          <a:solidFill>
                            <a:schemeClr val="bg1"/>
                          </a:solidFill>
                          <a:effectLst/>
                          <a:latin typeface="Century Gothic Paneuropean Heavy" panose="020B0604020202020204" charset="0"/>
                          <a:cs typeface="Century Gothic Paneuropean Heavy" panose="020B0604020202020204" charset="0"/>
                        </a:rPr>
                        <a:t>Fortalecimiento De La Seguridad  En La Playas Del Distrito De   Cartagena De Indias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u="none" strike="noStrike" dirty="0">
                          <a:solidFill>
                            <a:schemeClr val="bg1"/>
                          </a:solidFill>
                          <a:effectLst/>
                          <a:latin typeface="Century Gothic Paneuropean Heavy" panose="020B0604020202020204" charset="0"/>
                          <a:cs typeface="Century Gothic Paneuropean Heavy" panose="020B0604020202020204" charset="0"/>
                        </a:rPr>
                        <a:t>En Ejecución</a:t>
                      </a:r>
                      <a:endParaRPr lang="es-CO" sz="1600" b="0"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1" i="0" u="none" strike="noStrike">
                          <a:solidFill>
                            <a:schemeClr val="bg1"/>
                          </a:solidFill>
                          <a:effectLst/>
                          <a:latin typeface="Century Gothic Paneuropean Heavy" panose="020B0604020202020204" charset="0"/>
                          <a:cs typeface="Century Gothic Paneuropean Heavy" panose="020B0604020202020204" charset="0"/>
                        </a:rPr>
                        <a:t>2024 - 2025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0" i="0" u="none" strike="noStrike" dirty="0">
                          <a:solidFill>
                            <a:schemeClr val="bg1"/>
                          </a:solidFill>
                          <a:effectLst/>
                          <a:latin typeface="Century Gothic Paneuropean Heavy" panose="020B0604020202020204" charset="0"/>
                          <a:cs typeface="Century Gothic Paneuropean Heavy" panose="020B0604020202020204" charset="0"/>
                        </a:rPr>
                        <a:t>9.411.715.810,68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extLst>
                  <a:ext uri="{0D108BD9-81ED-4DB2-BD59-A6C34878D82A}">
                    <a16:rowId xmlns:a16="http://schemas.microsoft.com/office/drawing/2014/main" val="1482166157"/>
                  </a:ext>
                </a:extLst>
              </a:tr>
              <a:tr h="692235">
                <a:tc>
                  <a:txBody>
                    <a:bodyPr/>
                    <a:lstStyle/>
                    <a:p>
                      <a:pPr algn="ctr" fontAlgn="ctr"/>
                      <a:r>
                        <a:rPr lang="es-CO" sz="1600" b="1" i="0" u="none" strike="noStrike" dirty="0">
                          <a:solidFill>
                            <a:schemeClr val="bg1"/>
                          </a:solidFill>
                          <a:effectLst/>
                          <a:latin typeface="Century Gothic Paneuropean Heavy" panose="020B0604020202020204" charset="0"/>
                          <a:cs typeface="Century Gothic Paneuropean Heavy" panose="020B0604020202020204" charset="0"/>
                        </a:rPr>
                        <a:t>Cartagena Avanza en Convivencia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0" i="0" u="none" strike="noStrike" dirty="0">
                          <a:solidFill>
                            <a:schemeClr val="bg1"/>
                          </a:solidFill>
                          <a:effectLst/>
                          <a:latin typeface="Century Gothic Paneuropean Heavy" panose="020B0604020202020204" charset="0"/>
                          <a:cs typeface="Century Gothic Paneuropean Heavy" panose="020B0604020202020204" charset="0"/>
                        </a:rPr>
                        <a:t>2024130010179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b"/>
                      <a:r>
                        <a:rPr lang="es-MX" sz="1600" b="0" i="0" u="none" strike="noStrike" dirty="0">
                          <a:solidFill>
                            <a:schemeClr val="bg1"/>
                          </a:solidFill>
                          <a:effectLst/>
                          <a:latin typeface="Century Gothic Paneuropean Heavy" panose="020B0604020202020204" charset="0"/>
                          <a:cs typeface="Century Gothic Paneuropean Heavy" panose="020B0604020202020204" charset="0"/>
                        </a:rPr>
                        <a:t>Mejoramiento De La Convivencia Ciudadana En El Distrito De   Cartagena De Indias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u="none" strike="noStrike">
                          <a:solidFill>
                            <a:schemeClr val="bg1"/>
                          </a:solidFill>
                          <a:effectLst/>
                          <a:latin typeface="Century Gothic Paneuropean Heavy" panose="020B0604020202020204" charset="0"/>
                          <a:cs typeface="Century Gothic Paneuropean Heavy" panose="020B0604020202020204" charset="0"/>
                        </a:rPr>
                        <a:t>En Ejecución</a:t>
                      </a:r>
                      <a:endParaRPr lang="es-CO" sz="1600" b="0" i="0" u="none" strike="noStrike">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1" i="0" u="none" strike="noStrike" dirty="0">
                          <a:solidFill>
                            <a:schemeClr val="bg1"/>
                          </a:solidFill>
                          <a:effectLst/>
                          <a:latin typeface="Century Gothic Paneuropean Heavy" panose="020B0604020202020204" charset="0"/>
                          <a:cs typeface="Century Gothic Paneuropean Heavy" panose="020B0604020202020204" charset="0"/>
                        </a:rPr>
                        <a:t>2024 - 2027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tc>
                  <a:txBody>
                    <a:bodyPr/>
                    <a:lstStyle/>
                    <a:p>
                      <a:pPr algn="ctr" fontAlgn="ctr"/>
                      <a:r>
                        <a:rPr lang="es-CO" sz="1600" b="0" i="0" u="none" strike="noStrike" dirty="0">
                          <a:solidFill>
                            <a:schemeClr val="bg1"/>
                          </a:solidFill>
                          <a:effectLst/>
                          <a:latin typeface="Century Gothic Paneuropean Heavy" panose="020B0604020202020204" charset="0"/>
                          <a:cs typeface="Century Gothic Paneuropean Heavy" panose="020B0604020202020204" charset="0"/>
                        </a:rPr>
                        <a:t>4.248.037.145,62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7240"/>
                    </a:solidFill>
                  </a:tcPr>
                </a:tc>
                <a:extLst>
                  <a:ext uri="{0D108BD9-81ED-4DB2-BD59-A6C34878D82A}">
                    <a16:rowId xmlns:a16="http://schemas.microsoft.com/office/drawing/2014/main" val="3885465158"/>
                  </a:ext>
                </a:extLst>
              </a:tr>
            </a:tbl>
          </a:graphicData>
        </a:graphic>
      </p:graphicFrame>
      <p:sp>
        <p:nvSpPr>
          <p:cNvPr id="9" name="TextBox 6">
            <a:extLst>
              <a:ext uri="{FF2B5EF4-FFF2-40B4-BE49-F238E27FC236}">
                <a16:creationId xmlns:a16="http://schemas.microsoft.com/office/drawing/2014/main" id="{DC45E542-F5AA-26F4-03CA-1B43B32E9819}"/>
              </a:ext>
            </a:extLst>
          </p:cNvPr>
          <p:cNvSpPr txBox="1"/>
          <p:nvPr/>
        </p:nvSpPr>
        <p:spPr>
          <a:xfrm>
            <a:off x="2667000" y="7373393"/>
            <a:ext cx="12573000" cy="1451103"/>
          </a:xfrm>
          <a:prstGeom prst="rect">
            <a:avLst/>
          </a:prstGeom>
        </p:spPr>
        <p:txBody>
          <a:bodyPr wrap="square" lIns="0" tIns="0" rIns="0" bIns="0" rtlCol="0" anchor="t">
            <a:spAutoFit/>
          </a:bodyPr>
          <a:lstStyle/>
          <a:p>
            <a:pPr algn="ctr"/>
            <a:r>
              <a:rPr lang="es-MX" sz="2000" b="1" dirty="0" err="1">
                <a:solidFill>
                  <a:srgbClr val="0B0C0C"/>
                </a:solidFill>
                <a:latin typeface="Century Gothic Paneuropean"/>
                <a:ea typeface="Century Gothic Paneuropean"/>
                <a:cs typeface="Century Gothic Paneuropean"/>
                <a:sym typeface="Century Gothic Paneuropean"/>
              </a:rPr>
              <a:t>Nota:DNP-MapInversiones</a:t>
            </a:r>
            <a:r>
              <a:rPr lang="es-MX" sz="2000" b="1" dirty="0">
                <a:solidFill>
                  <a:srgbClr val="0B0C0C"/>
                </a:solidFill>
                <a:latin typeface="Century Gothic Paneuropean"/>
                <a:ea typeface="Century Gothic Paneuropean"/>
                <a:cs typeface="Century Gothic Paneuropean"/>
                <a:sym typeface="Century Gothic Paneuropean"/>
              </a:rPr>
              <a:t>.</a:t>
            </a:r>
          </a:p>
          <a:p>
            <a:pPr algn="ctr">
              <a:lnSpc>
                <a:spcPts val="4759"/>
              </a:lnSpc>
            </a:pPr>
            <a:endParaRPr lang="es-MX" sz="2000" b="1" dirty="0">
              <a:solidFill>
                <a:srgbClr val="0B0C0C"/>
              </a:solidFill>
              <a:latin typeface="Century Gothic Paneuropean"/>
              <a:ea typeface="Century Gothic Paneuropean"/>
              <a:cs typeface="Century Gothic Paneuropean"/>
              <a:sym typeface="Century Gothic Paneuropean"/>
            </a:endParaRP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spTree>
    <p:extLst>
      <p:ext uri="{BB962C8B-B14F-4D97-AF65-F5344CB8AC3E}">
        <p14:creationId xmlns:p14="http://schemas.microsoft.com/office/powerpoint/2010/main" val="12318099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591B4-1862-C895-24A3-78324AC1236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6CAD5EA-5438-76E5-03C2-12A8F3DFB62C}"/>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57F1159C-4591-F0DF-ED58-06569E5F7DED}"/>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F1347661-A0D3-ECDA-D29C-36660306F200}"/>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E8B59355-9498-33F2-06FE-EF455FA49441}"/>
              </a:ext>
            </a:extLst>
          </p:cNvPr>
          <p:cNvSpPr txBox="1"/>
          <p:nvPr/>
        </p:nvSpPr>
        <p:spPr>
          <a:xfrm>
            <a:off x="762000" y="823977"/>
            <a:ext cx="13411200" cy="2492990"/>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4.</a:t>
            </a:r>
            <a:r>
              <a:rPr lang="es-MX" sz="5400" b="1" dirty="0">
                <a:solidFill>
                  <a:srgbClr val="BF0411"/>
                </a:solidFill>
                <a:latin typeface="Century Gothic Paneuropean Heavy"/>
                <a:ea typeface="Century Gothic Paneuropean Heavy"/>
                <a:cs typeface="Century Gothic Paneuropean Heavy"/>
                <a:sym typeface="Century Gothic Paneuropean Heavy"/>
              </a:rPr>
              <a:t>Programas dentro del Plan de Desarrollo y avance en el año 2024</a:t>
            </a:r>
          </a:p>
          <a:p>
            <a:pPr algn="ctr"/>
            <a:endParaRPr lang="en-US" sz="5400" b="1" dirty="0">
              <a:solidFill>
                <a:srgbClr val="BF0411"/>
              </a:solidFill>
              <a:latin typeface="Century Gothic Paneuropean Heavy"/>
              <a:ea typeface="Century Gothic Paneuropean Heavy"/>
              <a:cs typeface="Century Gothic Paneuropean Heavy"/>
              <a:sym typeface="Century Gothic Paneuropean Heavy"/>
            </a:endParaRPr>
          </a:p>
        </p:txBody>
      </p:sp>
      <p:sp>
        <p:nvSpPr>
          <p:cNvPr id="6" name="TextBox 6">
            <a:extLst>
              <a:ext uri="{FF2B5EF4-FFF2-40B4-BE49-F238E27FC236}">
                <a16:creationId xmlns:a16="http://schemas.microsoft.com/office/drawing/2014/main" id="{AE23C251-E4B7-3B75-0DE8-9CD7065EDA22}"/>
              </a:ext>
            </a:extLst>
          </p:cNvPr>
          <p:cNvSpPr txBox="1"/>
          <p:nvPr/>
        </p:nvSpPr>
        <p:spPr>
          <a:xfrm>
            <a:off x="1449596" y="2727570"/>
            <a:ext cx="15769808" cy="1778692"/>
          </a:xfrm>
          <a:prstGeom prst="rect">
            <a:avLst/>
          </a:prstGeom>
        </p:spPr>
        <p:txBody>
          <a:bodyPr wrap="square" lIns="0" tIns="0" rIns="0" bIns="0" rtlCol="0" anchor="t">
            <a:spAutoFit/>
          </a:bodyPr>
          <a:lstStyle/>
          <a:p>
            <a:pPr algn="just">
              <a:lnSpc>
                <a:spcPts val="4759"/>
              </a:lnSpc>
            </a:pPr>
            <a:r>
              <a:rPr lang="es-MX" sz="2600" b="1" dirty="0">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Avance por cada programa del Plan de Desarrollo “Cartagena Ciudad de Derechos” </a:t>
            </a:r>
          </a:p>
          <a:p>
            <a:pPr>
              <a:lnSpc>
                <a:spcPts val="4759"/>
              </a:lnSpc>
            </a:pPr>
            <a:endParaRPr lang="es-MX" sz="2600" b="1" dirty="0">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a:p>
            <a:pPr>
              <a:lnSpc>
                <a:spcPts val="4759"/>
              </a:lnSpc>
            </a:pPr>
            <a:endParaRPr lang="es-MX" sz="2600" b="1" dirty="0">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p:txBody>
      </p:sp>
      <p:sp>
        <p:nvSpPr>
          <p:cNvPr id="9" name="TextBox 6">
            <a:extLst>
              <a:ext uri="{FF2B5EF4-FFF2-40B4-BE49-F238E27FC236}">
                <a16:creationId xmlns:a16="http://schemas.microsoft.com/office/drawing/2014/main" id="{DB1260FF-78A4-9F06-5D9D-4C594DE731E3}"/>
              </a:ext>
            </a:extLst>
          </p:cNvPr>
          <p:cNvSpPr txBox="1"/>
          <p:nvPr/>
        </p:nvSpPr>
        <p:spPr>
          <a:xfrm>
            <a:off x="3048000" y="7609784"/>
            <a:ext cx="12573000" cy="1143326"/>
          </a:xfrm>
          <a:prstGeom prst="rect">
            <a:avLst/>
          </a:prstGeom>
        </p:spPr>
        <p:txBody>
          <a:bodyPr wrap="square" lIns="0" tIns="0" rIns="0" bIns="0" rtlCol="0" anchor="t">
            <a:spAutoFit/>
          </a:bodyPr>
          <a:lstStyle/>
          <a:p>
            <a:pPr algn="ctr"/>
            <a:r>
              <a:rPr lang="es-MX" sz="2000" b="1" dirty="0">
                <a:solidFill>
                  <a:srgbClr val="0B0C0C"/>
                </a:solidFill>
                <a:latin typeface="Century Gothic Paneuropean"/>
                <a:ea typeface="Century Gothic Paneuropean"/>
                <a:cs typeface="Century Gothic Paneuropean"/>
                <a:sym typeface="Century Gothic Paneuropean"/>
              </a:rPr>
              <a:t>Nota: Informe de seguimiento del Plan de Desarrollo Distrital “Cartagena ciudad de derechos 2024-2027”.</a:t>
            </a:r>
          </a:p>
          <a:p>
            <a:pPr algn="ctr">
              <a:lnSpc>
                <a:spcPts val="4759"/>
              </a:lnSpc>
            </a:pPr>
            <a:r>
              <a:rPr lang="es-MX" sz="2000" b="1" dirty="0">
                <a:solidFill>
                  <a:srgbClr val="0B0C0C"/>
                </a:solidFill>
                <a:latin typeface="Century Gothic Paneuropean"/>
                <a:ea typeface="Century Gothic Paneuropean"/>
                <a:cs typeface="Century Gothic Paneuropean"/>
                <a:sym typeface="Century Gothic Paneuropean"/>
              </a:rPr>
              <a:t> </a:t>
            </a:r>
          </a:p>
        </p:txBody>
      </p:sp>
      <p:graphicFrame>
        <p:nvGraphicFramePr>
          <p:cNvPr id="11" name="Tabla 10">
            <a:extLst>
              <a:ext uri="{FF2B5EF4-FFF2-40B4-BE49-F238E27FC236}">
                <a16:creationId xmlns:a16="http://schemas.microsoft.com/office/drawing/2014/main" id="{1FF0A06D-CC35-D6B0-FB53-E22165A5CFAF}"/>
              </a:ext>
            </a:extLst>
          </p:cNvPr>
          <p:cNvGraphicFramePr>
            <a:graphicFrameLocks noGrp="1"/>
          </p:cNvGraphicFramePr>
          <p:nvPr>
            <p:extLst>
              <p:ext uri="{D42A27DB-BD31-4B8C-83A1-F6EECF244321}">
                <p14:modId xmlns:p14="http://schemas.microsoft.com/office/powerpoint/2010/main" val="3117611934"/>
              </p:ext>
            </p:extLst>
          </p:nvPr>
        </p:nvGraphicFramePr>
        <p:xfrm>
          <a:off x="5694673" y="3906364"/>
          <a:ext cx="6898653" cy="3600358"/>
        </p:xfrm>
        <a:graphic>
          <a:graphicData uri="http://schemas.openxmlformats.org/drawingml/2006/table">
            <a:tbl>
              <a:tblPr>
                <a:tableStyleId>{5C22544A-7EE6-4342-B048-85BDC9FD1C3A}</a:tableStyleId>
              </a:tblPr>
              <a:tblGrid>
                <a:gridCol w="4849559">
                  <a:extLst>
                    <a:ext uri="{9D8B030D-6E8A-4147-A177-3AD203B41FA5}">
                      <a16:colId xmlns:a16="http://schemas.microsoft.com/office/drawing/2014/main" val="3511042947"/>
                    </a:ext>
                  </a:extLst>
                </a:gridCol>
                <a:gridCol w="2049094">
                  <a:extLst>
                    <a:ext uri="{9D8B030D-6E8A-4147-A177-3AD203B41FA5}">
                      <a16:colId xmlns:a16="http://schemas.microsoft.com/office/drawing/2014/main" val="1623587948"/>
                    </a:ext>
                  </a:extLst>
                </a:gridCol>
              </a:tblGrid>
              <a:tr h="230744">
                <a:tc>
                  <a:txBody>
                    <a:bodyPr/>
                    <a:lstStyle/>
                    <a:p>
                      <a:pPr algn="ctr" fontAlgn="ctr"/>
                      <a:r>
                        <a:rPr lang="es-MX" sz="2000" u="none" strike="noStrike" dirty="0">
                          <a:solidFill>
                            <a:schemeClr val="bg1"/>
                          </a:solidFill>
                          <a:effectLst/>
                          <a:latin typeface="Century Gothic Paneuropean Heavy" panose="020B0604020202020204" charset="0"/>
                          <a:cs typeface="Century Gothic Paneuropean Heavy" panose="020B0604020202020204" charset="0"/>
                        </a:rPr>
                        <a:t>Programa del Plan de Desarrollo </a:t>
                      </a:r>
                      <a:endParaRPr lang="es-MX" sz="20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0411"/>
                    </a:solidFill>
                  </a:tcPr>
                </a:tc>
                <a:tc>
                  <a:txBody>
                    <a:bodyPr/>
                    <a:lstStyle/>
                    <a:p>
                      <a:pPr algn="ctr" fontAlgn="ctr"/>
                      <a:r>
                        <a:rPr lang="es-CO" sz="2000" u="none" strike="noStrike" dirty="0">
                          <a:solidFill>
                            <a:schemeClr val="bg1"/>
                          </a:solidFill>
                          <a:effectLst/>
                          <a:latin typeface="Century Gothic Paneuropean Heavy" panose="020B0604020202020204" charset="0"/>
                          <a:cs typeface="Century Gothic Paneuropean Heavy" panose="020B0604020202020204" charset="0"/>
                        </a:rPr>
                        <a:t>Avance</a:t>
                      </a:r>
                      <a:endParaRPr lang="es-CO" sz="2000" b="1" i="0" u="none" strike="noStrike" dirty="0">
                        <a:solidFill>
                          <a:schemeClr val="bg1"/>
                        </a:solidFill>
                        <a:effectLst/>
                        <a:latin typeface="Century Gothic Paneuropean Heavy" panose="020B0604020202020204" charset="0"/>
                        <a:cs typeface="Century Gothic Paneuropean Heavy" panose="020B0604020202020204" charset="0"/>
                      </a:endParaRP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0411"/>
                    </a:solidFill>
                  </a:tcPr>
                </a:tc>
                <a:extLst>
                  <a:ext uri="{0D108BD9-81ED-4DB2-BD59-A6C34878D82A}">
                    <a16:rowId xmlns:a16="http://schemas.microsoft.com/office/drawing/2014/main" val="2168558105"/>
                  </a:ext>
                </a:extLst>
              </a:tr>
              <a:tr h="692235">
                <a:tc>
                  <a:txBody>
                    <a:bodyPr/>
                    <a:lstStyle/>
                    <a:p>
                      <a:pPr algn="ctr" fontAlgn="ctr"/>
                      <a:r>
                        <a:rPr lang="es-MX" sz="1600" b="1" i="0" u="none" strike="noStrike" dirty="0">
                          <a:solidFill>
                            <a:schemeClr val="bg1"/>
                          </a:solidFill>
                          <a:effectLst/>
                          <a:latin typeface="Century Gothic Paneuropean Heavy" panose="020B0604020202020204" charset="0"/>
                          <a:cs typeface="Century Gothic Paneuropean Heavy" panose="020B0604020202020204" charset="0"/>
                        </a:rPr>
                        <a:t>Plan Estratégico de Seguridad Integral Titan 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30,0%</a:t>
                      </a: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3516508420"/>
                  </a:ext>
                </a:extLst>
              </a:tr>
              <a:tr h="692235">
                <a:tc>
                  <a:txBody>
                    <a:bodyPr/>
                    <a:lstStyle/>
                    <a:p>
                      <a:pPr algn="ctr" fontAlgn="ctr"/>
                      <a:r>
                        <a:rPr lang="es-MX" sz="1600" b="1" i="0" u="none" strike="noStrike" dirty="0">
                          <a:solidFill>
                            <a:schemeClr val="bg1"/>
                          </a:solidFill>
                          <a:effectLst/>
                          <a:latin typeface="Century Gothic Paneuropean Heavy" panose="020B0604020202020204" charset="0"/>
                          <a:cs typeface="Century Gothic Paneuropean Heavy" panose="020B0604020202020204" charset="0"/>
                        </a:rPr>
                        <a:t>Seguridad Ya con Dotación a los Organismos de Seguridad Socorro,</a:t>
                      </a:r>
                      <a:br>
                        <a:rPr lang="es-MX" sz="1600" b="1" i="0" u="none" strike="noStrike" dirty="0">
                          <a:solidFill>
                            <a:schemeClr val="bg1"/>
                          </a:solidFill>
                          <a:effectLst/>
                          <a:latin typeface="Century Gothic Paneuropean Heavy" panose="020B0604020202020204" charset="0"/>
                          <a:cs typeface="Century Gothic Paneuropean Heavy" panose="020B0604020202020204" charset="0"/>
                        </a:rPr>
                      </a:br>
                      <a:r>
                        <a:rPr lang="es-MX" sz="1600" b="1" i="0" u="none" strike="noStrike" dirty="0">
                          <a:solidFill>
                            <a:schemeClr val="bg1"/>
                          </a:solidFill>
                          <a:effectLst/>
                          <a:latin typeface="Century Gothic Paneuropean Heavy" panose="020B0604020202020204" charset="0"/>
                          <a:cs typeface="Century Gothic Paneuropean Heavy" panose="020B0604020202020204" charset="0"/>
                        </a:rPr>
                        <a:t>Justicia y Convivencia y Tecnología para la Prevención</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18,9%</a:t>
                      </a: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90197072"/>
                  </a:ext>
                </a:extLst>
              </a:tr>
              <a:tr h="922981">
                <a:tc>
                  <a:txBody>
                    <a:bodyPr/>
                    <a:lstStyle/>
                    <a:p>
                      <a:pPr algn="ctr" fontAlgn="ctr"/>
                      <a:r>
                        <a:rPr lang="es-MX" sz="1600" b="1" i="0" u="none" strike="noStrike" dirty="0">
                          <a:solidFill>
                            <a:schemeClr val="bg1"/>
                          </a:solidFill>
                          <a:effectLst/>
                          <a:latin typeface="Century Gothic Paneuropean Heavy" panose="020B0604020202020204" charset="0"/>
                          <a:cs typeface="Century Gothic Paneuropean Heavy" panose="020B0604020202020204" charset="0"/>
                        </a:rPr>
                        <a:t>Seguridad Ya en las Playas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62,50%</a:t>
                      </a: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693777220"/>
                  </a:ext>
                </a:extLst>
              </a:tr>
              <a:tr h="692235">
                <a:tc>
                  <a:txBody>
                    <a:bodyPr/>
                    <a:lstStyle/>
                    <a:p>
                      <a:pPr algn="ctr" fontAlgn="ctr"/>
                      <a:r>
                        <a:rPr lang="es-CO" sz="1600" b="1" i="0" u="none" strike="noStrike" dirty="0">
                          <a:solidFill>
                            <a:schemeClr val="bg1"/>
                          </a:solidFill>
                          <a:effectLst/>
                          <a:latin typeface="Century Gothic Paneuropean Heavy" panose="020B0604020202020204" charset="0"/>
                          <a:cs typeface="Century Gothic Paneuropean Heavy" panose="020B0604020202020204" charset="0"/>
                        </a:rPr>
                        <a:t>Cartagena Avanza en Convivencia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tc>
                  <a:txBody>
                    <a:bodyPr/>
                    <a:lstStyle/>
                    <a:p>
                      <a:pPr algn="ctr" fontAlgn="ctr"/>
                      <a:r>
                        <a:rPr lang="es-CO" sz="2000" b="0" i="0" u="none" strike="noStrike" dirty="0">
                          <a:solidFill>
                            <a:schemeClr val="bg1"/>
                          </a:solidFill>
                          <a:effectLst/>
                          <a:latin typeface="Century Gothic Paneuropean Heavy" panose="020B0604020202020204" charset="0"/>
                          <a:cs typeface="Century Gothic Paneuropean Heavy" panose="020B0604020202020204" charset="0"/>
                        </a:rPr>
                        <a:t>27,10%</a:t>
                      </a:r>
                    </a:p>
                  </a:txBody>
                  <a:tcPr marL="5127" marR="5127" marT="51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A2C7"/>
                    </a:solidFill>
                  </a:tcPr>
                </a:tc>
                <a:extLst>
                  <a:ext uri="{0D108BD9-81ED-4DB2-BD59-A6C34878D82A}">
                    <a16:rowId xmlns:a16="http://schemas.microsoft.com/office/drawing/2014/main" val="2393217601"/>
                  </a:ext>
                </a:extLst>
              </a:tr>
            </a:tbl>
          </a:graphicData>
        </a:graphic>
      </p:graphicFrame>
    </p:spTree>
    <p:extLst>
      <p:ext uri="{BB962C8B-B14F-4D97-AF65-F5344CB8AC3E}">
        <p14:creationId xmlns:p14="http://schemas.microsoft.com/office/powerpoint/2010/main" val="4677344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745E5-9BEE-E4C5-B232-28354E67F1E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C0985B-E032-3DA4-824F-0ED8B238A763}"/>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EA959444-75B0-85FD-D16D-BC2295876229}"/>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3C7B42A0-409F-67D6-481E-CA677E4AC0D4}"/>
              </a:ext>
            </a:extLst>
          </p:cNvPr>
          <p:cNvSpPr/>
          <p:nvPr/>
        </p:nvSpPr>
        <p:spPr>
          <a:xfrm>
            <a:off x="15197469" y="7871589"/>
            <a:ext cx="1444209" cy="2097816"/>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9FD5D7BD-31A4-762D-288D-A19D9DAA7757}"/>
              </a:ext>
            </a:extLst>
          </p:cNvPr>
          <p:cNvSpPr txBox="1"/>
          <p:nvPr/>
        </p:nvSpPr>
        <p:spPr>
          <a:xfrm>
            <a:off x="1880572" y="3912393"/>
            <a:ext cx="14039001" cy="2462213"/>
          </a:xfrm>
          <a:prstGeom prst="rect">
            <a:avLst/>
          </a:prstGeom>
        </p:spPr>
        <p:txBody>
          <a:bodyPr wrap="square" lIns="0" tIns="0" rIns="0" bIns="0" rtlCol="0" anchor="t">
            <a:spAutoFit/>
          </a:bodyPr>
          <a:lstStyle/>
          <a:p>
            <a:pPr algn="ctr"/>
            <a:r>
              <a:rPr lang="es-MX" sz="8000" b="1" dirty="0">
                <a:solidFill>
                  <a:srgbClr val="BF0411"/>
                </a:solidFill>
                <a:latin typeface="Century Gothic Paneuropean Heavy"/>
                <a:ea typeface="Century Gothic Paneuropean Heavy"/>
                <a:cs typeface="Century Gothic Paneuropean Heavy"/>
                <a:sym typeface="Century Gothic Paneuropean Heavy"/>
              </a:rPr>
              <a:t>Conclusiones y Recomendaciones</a:t>
            </a:r>
          </a:p>
        </p:txBody>
      </p:sp>
    </p:spTree>
    <p:extLst>
      <p:ext uri="{BB962C8B-B14F-4D97-AF65-F5344CB8AC3E}">
        <p14:creationId xmlns:p14="http://schemas.microsoft.com/office/powerpoint/2010/main" val="39974463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F888B-67B4-5724-9645-37E410B41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AF863D-4702-75DA-39D0-546EAA1F5ADB}"/>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0A600D28-4B0F-E21B-0084-4712362A0F7A}"/>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C14E1E8C-41C9-946A-65F3-865BBF897329}"/>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5270EFC0-C79B-E99C-75C0-E182B63AA029}"/>
              </a:ext>
            </a:extLst>
          </p:cNvPr>
          <p:cNvSpPr txBox="1"/>
          <p:nvPr/>
        </p:nvSpPr>
        <p:spPr>
          <a:xfrm>
            <a:off x="609600" y="711485"/>
            <a:ext cx="13411200" cy="830997"/>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5.</a:t>
            </a:r>
            <a:r>
              <a:rPr lang="es-MX" sz="5400" b="1" dirty="0">
                <a:solidFill>
                  <a:srgbClr val="BF0411"/>
                </a:solidFill>
                <a:latin typeface="Century Gothic Paneuropean Heavy"/>
                <a:ea typeface="Century Gothic Paneuropean Heavy"/>
                <a:cs typeface="Century Gothic Paneuropean Heavy"/>
                <a:sym typeface="Century Gothic Paneuropean Heavy"/>
              </a:rPr>
              <a:t>Conclusiones </a:t>
            </a:r>
          </a:p>
        </p:txBody>
      </p:sp>
      <p:sp>
        <p:nvSpPr>
          <p:cNvPr id="6" name="TextBox 6">
            <a:extLst>
              <a:ext uri="{FF2B5EF4-FFF2-40B4-BE49-F238E27FC236}">
                <a16:creationId xmlns:a16="http://schemas.microsoft.com/office/drawing/2014/main" id="{E7A70C84-26CC-84EA-B311-3B37C453CE8D}"/>
              </a:ext>
            </a:extLst>
          </p:cNvPr>
          <p:cNvSpPr txBox="1"/>
          <p:nvPr/>
        </p:nvSpPr>
        <p:spPr>
          <a:xfrm>
            <a:off x="381000" y="1774892"/>
            <a:ext cx="16002000" cy="7927683"/>
          </a:xfrm>
          <a:prstGeom prst="rect">
            <a:avLst/>
          </a:prstGeom>
        </p:spPr>
        <p:txBody>
          <a:bodyPr wrap="square" lIns="0" tIns="0" rIns="0" bIns="0" rtlCol="0" anchor="t">
            <a:spAutoFit/>
          </a:bodyPr>
          <a:lstStyle/>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El </a:t>
            </a:r>
            <a:r>
              <a:rPr lang="es-MX" sz="2400" dirty="0" err="1">
                <a:solidFill>
                  <a:srgbClr val="0B0C0C"/>
                </a:solidFill>
                <a:latin typeface="Century Gothic Paneuropean"/>
                <a:ea typeface="Century Gothic Paneuropean"/>
                <a:cs typeface="Century Gothic Paneuropean"/>
                <a:sym typeface="Century Gothic Paneuropean"/>
              </a:rPr>
              <a:t>Distriseguridad</a:t>
            </a:r>
            <a:r>
              <a:rPr lang="es-MX" sz="2400" dirty="0">
                <a:solidFill>
                  <a:srgbClr val="0B0C0C"/>
                </a:solidFill>
                <a:latin typeface="Century Gothic Paneuropean"/>
                <a:ea typeface="Century Gothic Paneuropean"/>
                <a:cs typeface="Century Gothic Paneuropean"/>
                <a:sym typeface="Century Gothic Paneuropean"/>
              </a:rPr>
              <a:t> celebró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454</a:t>
            </a:r>
            <a:r>
              <a:rPr lang="es-MX" sz="2400" dirty="0">
                <a:solidFill>
                  <a:srgbClr val="0B0C0C"/>
                </a:solidFill>
                <a:latin typeface="Century Gothic Paneuropean"/>
                <a:ea typeface="Century Gothic Paneuropean"/>
                <a:cs typeface="Century Gothic Paneuropean"/>
                <a:sym typeface="Century Gothic Paneuropean"/>
              </a:rPr>
              <a:t> contratos por valor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$ 66.469.076.968,24 </a:t>
            </a:r>
          </a:p>
          <a:p>
            <a:pPr marL="457200" indent="-457200" algn="just">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El mes con el mayor número de contratos celebrados fue agosto </a:t>
            </a:r>
            <a:r>
              <a:rPr lang="es-MX" sz="2400"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(93);</a:t>
            </a:r>
            <a:r>
              <a:rPr lang="es-MX" sz="2400" dirty="0">
                <a:solidFill>
                  <a:srgbClr val="0B0C0C"/>
                </a:solidFill>
                <a:latin typeface="Century Gothic Paneuropean"/>
                <a:ea typeface="Century Gothic Paneuropean"/>
                <a:cs typeface="Century Gothic Paneuropean"/>
                <a:sym typeface="Century Gothic Paneuropean"/>
              </a:rPr>
              <a:t> sin embargo</a:t>
            </a:r>
            <a:r>
              <a:rPr lang="es-MX" sz="2400">
                <a:solidFill>
                  <a:srgbClr val="0B0C0C"/>
                </a:solidFill>
                <a:latin typeface="Century Gothic Paneuropean"/>
                <a:ea typeface="Century Gothic Paneuropean"/>
                <a:cs typeface="Century Gothic Paneuropean"/>
                <a:sym typeface="Century Gothic Paneuropean"/>
              </a:rPr>
              <a:t>, marzo y diciembre registraron la mayor cuantía contratada.</a:t>
            </a:r>
            <a:endParaRPr lang="es-MX" sz="2400" dirty="0">
              <a:solidFill>
                <a:srgbClr val="0B0C0C"/>
              </a:solidFill>
              <a:latin typeface="Century Gothic Paneuropean"/>
              <a:ea typeface="Century Gothic Paneuropean"/>
              <a:cs typeface="Century Gothic Paneuropean"/>
              <a:sym typeface="Century Gothic Paneuropean"/>
            </a:endParaRPr>
          </a:p>
          <a:p>
            <a:pPr algn="just"/>
            <a:endPar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El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93,9%</a:t>
            </a:r>
            <a:r>
              <a:rPr lang="es-MX" sz="2400"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a:t>
            </a:r>
            <a:r>
              <a:rPr lang="es-MX" sz="2400" dirty="0">
                <a:solidFill>
                  <a:srgbClr val="0B0C0C"/>
                </a:solidFill>
                <a:latin typeface="Century Gothic Paneuropean"/>
                <a:ea typeface="Century Gothic Paneuropean"/>
                <a:cs typeface="Century Gothic Paneuropean"/>
                <a:sym typeface="Century Gothic Paneuropean"/>
              </a:rPr>
              <a:t>de los contratos celebrados </a:t>
            </a:r>
            <a:r>
              <a:rPr lang="es-MX" sz="2400" b="1" dirty="0">
                <a:solidFill>
                  <a:srgbClr val="0B0C0C"/>
                </a:solidFill>
                <a:latin typeface="Century Gothic Paneuropean"/>
                <a:ea typeface="Century Gothic Paneuropean"/>
                <a:cs typeface="Century Gothic Paneuropean"/>
                <a:sym typeface="Century Gothic Paneuropean"/>
              </a:rPr>
              <a:t>(428)</a:t>
            </a:r>
            <a:r>
              <a:rPr lang="es-MX" sz="2400" dirty="0">
                <a:solidFill>
                  <a:srgbClr val="0B0C0C"/>
                </a:solidFill>
                <a:latin typeface="Century Gothic Paneuropean"/>
                <a:ea typeface="Century Gothic Paneuropean"/>
                <a:cs typeface="Century Gothic Paneuropean"/>
                <a:sym typeface="Century Gothic Paneuropean"/>
              </a:rPr>
              <a:t> fueron de manera directa.</a:t>
            </a:r>
          </a:p>
          <a:p>
            <a:pPr algn="just"/>
            <a:r>
              <a:rPr lang="es-MX" sz="2400" dirty="0">
                <a:solidFill>
                  <a:srgbClr val="0B0C0C"/>
                </a:solidFill>
                <a:latin typeface="Century Gothic Paneuropean"/>
                <a:ea typeface="Century Gothic Paneuropean"/>
                <a:cs typeface="Century Gothic Paneuropean"/>
                <a:sym typeface="Century Gothic Paneuropean"/>
              </a:rPr>
              <a:t> </a:t>
            </a: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La modalidad de contratación que más recursos movilizo fue la contratación directa con</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$55.288.188.740,24  </a:t>
            </a:r>
            <a:r>
              <a:rPr lang="es-MX" sz="2400" dirty="0">
                <a:solidFill>
                  <a:srgbClr val="0B0C0C"/>
                </a:solidFill>
                <a:latin typeface="Century Gothic Paneuropean"/>
                <a:ea typeface="Century Gothic Paneuropean"/>
                <a:cs typeface="Century Gothic Paneuropean"/>
                <a:sym typeface="Century Gothic Paneuropean"/>
              </a:rPr>
              <a:t>,es decir, cerca del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83,2%</a:t>
            </a:r>
            <a:r>
              <a:rPr lang="es-MX" sz="2400" dirty="0">
                <a:solidFill>
                  <a:srgbClr val="0B0C0C"/>
                </a:solidFill>
                <a:latin typeface="Century Gothic Paneuropean"/>
                <a:ea typeface="Century Gothic Paneuropean"/>
                <a:cs typeface="Century Gothic Paneuropean"/>
                <a:sym typeface="Century Gothic Paneuropean"/>
              </a:rPr>
              <a:t> del valor contratado. </a:t>
            </a:r>
          </a:p>
          <a:p>
            <a:pPr marL="457200" indent="-457200" algn="just">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El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33,7%</a:t>
            </a:r>
            <a:r>
              <a:rPr lang="es-MX" sz="2400" dirty="0">
                <a:solidFill>
                  <a:srgbClr val="0B0C0C"/>
                </a:solidFill>
                <a:latin typeface="Century Gothic Paneuropean"/>
                <a:ea typeface="Century Gothic Paneuropean"/>
                <a:cs typeface="Century Gothic Paneuropean"/>
                <a:sym typeface="Century Gothic Paneuropean"/>
              </a:rPr>
              <a:t> de los recursos contratados por modalidad directa fueron para obras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(5)</a:t>
            </a:r>
          </a:p>
          <a:p>
            <a:pPr marL="457200" indent="-457200" algn="just">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El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89,4%</a:t>
            </a:r>
            <a:r>
              <a:rPr lang="es-MX" sz="2400" dirty="0">
                <a:solidFill>
                  <a:srgbClr val="0B0C0C"/>
                </a:solidFill>
                <a:latin typeface="Century Gothic Paneuropean"/>
                <a:ea typeface="Century Gothic Paneuropean"/>
                <a:cs typeface="Century Gothic Paneuropean"/>
                <a:sym typeface="Century Gothic Paneuropean"/>
              </a:rPr>
              <a:t> de los contratos celebrados </a:t>
            </a:r>
            <a:r>
              <a:rPr lang="es-MX" sz="2400" b="1" dirty="0">
                <a:solidFill>
                  <a:srgbClr val="0B0C0C"/>
                </a:solidFill>
                <a:latin typeface="Century Gothic Paneuropean"/>
                <a:ea typeface="Century Gothic Paneuropean"/>
                <a:cs typeface="Century Gothic Paneuropean"/>
                <a:sym typeface="Century Gothic Paneuropean"/>
              </a:rPr>
              <a:t>(406)</a:t>
            </a:r>
            <a:r>
              <a:rPr lang="es-MX" sz="2400" dirty="0">
                <a:solidFill>
                  <a:srgbClr val="0B0C0C"/>
                </a:solidFill>
                <a:latin typeface="Century Gothic Paneuropean"/>
                <a:ea typeface="Century Gothic Paneuropean"/>
                <a:cs typeface="Century Gothic Paneuropean"/>
                <a:sym typeface="Century Gothic Paneuropean"/>
              </a:rPr>
              <a:t> tenían su objeto contractual era prestación de servicios.</a:t>
            </a:r>
          </a:p>
          <a:p>
            <a:pPr marL="457200" indent="-457200" algn="just">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El total de personas contratadas por prestación de servicios fueron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310</a:t>
            </a:r>
            <a:r>
              <a:rPr lang="es-MX" sz="2400" dirty="0">
                <a:solidFill>
                  <a:srgbClr val="0B0C0C"/>
                </a:solidFill>
                <a:latin typeface="Century Gothic Paneuropean"/>
                <a:ea typeface="Century Gothic Paneuropean"/>
                <a:cs typeface="Century Gothic Paneuropean"/>
                <a:sym typeface="Century Gothic Paneuropean"/>
              </a:rPr>
              <a:t> por un valor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$ 5.665.340.000</a:t>
            </a:r>
          </a:p>
          <a:p>
            <a:pPr marL="457200" indent="-457200" algn="just">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La concentración de los contratos de prestación de servicios indica una alta dependencia de la contratación de personal externo para el desarrollo de las funciones del </a:t>
            </a:r>
            <a:r>
              <a:rPr lang="es-MX" sz="2400" dirty="0" err="1">
                <a:solidFill>
                  <a:srgbClr val="0B0C0C"/>
                </a:solidFill>
                <a:latin typeface="Century Gothic Paneuropean"/>
                <a:ea typeface="Century Gothic Paneuropean"/>
                <a:cs typeface="Century Gothic Paneuropean"/>
                <a:sym typeface="Century Gothic Paneuropean"/>
              </a:rPr>
              <a:t>Distriseguridad</a:t>
            </a:r>
            <a:r>
              <a:rPr lang="es-MX" sz="2400" dirty="0">
                <a:solidFill>
                  <a:srgbClr val="0B0C0C"/>
                </a:solidFill>
                <a:latin typeface="Century Gothic Paneuropean"/>
                <a:ea typeface="Century Gothic Paneuropean"/>
                <a:cs typeface="Century Gothic Paneuropean"/>
                <a:sym typeface="Century Gothic Paneuropean"/>
              </a:rPr>
              <a:t>.</a:t>
            </a:r>
          </a:p>
          <a:p>
            <a:pPr algn="just"/>
            <a:endParaRPr lang="es-MX" sz="2400" dirty="0">
              <a:solidFill>
                <a:srgbClr val="0B0C0C"/>
              </a:solidFill>
              <a:latin typeface="Century Gothic Paneuropean"/>
              <a:ea typeface="Century Gothic Paneuropean"/>
              <a:cs typeface="Century Gothic Paneuropean"/>
              <a:sym typeface="Century Gothic Paneuropean"/>
            </a:endParaRPr>
          </a:p>
          <a:p>
            <a:pPr algn="just"/>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nSpc>
                <a:spcPts val="4759"/>
              </a:lnSpc>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p:txBody>
      </p:sp>
    </p:spTree>
    <p:extLst>
      <p:ext uri="{BB962C8B-B14F-4D97-AF65-F5344CB8AC3E}">
        <p14:creationId xmlns:p14="http://schemas.microsoft.com/office/powerpoint/2010/main" val="5643667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4A35D-A9D1-785F-FF96-1600C34F432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B02F083-5220-7656-18E0-A95C6229FC40}"/>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F087C377-6117-518D-F719-B0703E88647E}"/>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46157BEC-A73D-EC5C-29AF-56A9906E3E68}"/>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3BF604B6-A6D6-3BDD-9EED-EA589E0E720A}"/>
              </a:ext>
            </a:extLst>
          </p:cNvPr>
          <p:cNvSpPr txBox="1"/>
          <p:nvPr/>
        </p:nvSpPr>
        <p:spPr>
          <a:xfrm>
            <a:off x="609600" y="711485"/>
            <a:ext cx="13411200" cy="830997"/>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5.</a:t>
            </a:r>
            <a:r>
              <a:rPr lang="es-MX" sz="5400" b="1" dirty="0">
                <a:solidFill>
                  <a:srgbClr val="BF0411"/>
                </a:solidFill>
                <a:latin typeface="Century Gothic Paneuropean Heavy"/>
                <a:ea typeface="Century Gothic Paneuropean Heavy"/>
                <a:cs typeface="Century Gothic Paneuropean Heavy"/>
                <a:sym typeface="Century Gothic Paneuropean Heavy"/>
              </a:rPr>
              <a:t>Conclusiones </a:t>
            </a:r>
          </a:p>
        </p:txBody>
      </p:sp>
      <p:sp>
        <p:nvSpPr>
          <p:cNvPr id="6" name="TextBox 6">
            <a:extLst>
              <a:ext uri="{FF2B5EF4-FFF2-40B4-BE49-F238E27FC236}">
                <a16:creationId xmlns:a16="http://schemas.microsoft.com/office/drawing/2014/main" id="{C48F79DC-645D-08E3-C3E5-6C560072B4E4}"/>
              </a:ext>
            </a:extLst>
          </p:cNvPr>
          <p:cNvSpPr txBox="1"/>
          <p:nvPr/>
        </p:nvSpPr>
        <p:spPr>
          <a:xfrm>
            <a:off x="380999" y="1981244"/>
            <a:ext cx="14801001" cy="6819687"/>
          </a:xfrm>
          <a:prstGeom prst="rect">
            <a:avLst/>
          </a:prstGeom>
        </p:spPr>
        <p:txBody>
          <a:bodyPr wrap="square" lIns="0" tIns="0" rIns="0" bIns="0" rtlCol="0" anchor="t">
            <a:spAutoFit/>
          </a:bodyPr>
          <a:lstStyle/>
          <a:p>
            <a:pPr marL="457200" indent="-457200" algn="just">
              <a:buFont typeface="Arial" panose="020B0604020202020204" pitchFamily="34" charset="0"/>
              <a:buChar char="•"/>
            </a:pPr>
            <a:r>
              <a:rPr lang="es-MX" sz="24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Edurbe</a:t>
            </a:r>
            <a:r>
              <a:rPr lang="es-MX" sz="2400" dirty="0">
                <a:solidFill>
                  <a:srgbClr val="0B0C0C"/>
                </a:solidFill>
                <a:latin typeface="Century Gothic Paneuropean"/>
                <a:ea typeface="Century Gothic Paneuropean"/>
                <a:cs typeface="Century Gothic Paneuropean"/>
                <a:sym typeface="Century Gothic Paneuropean"/>
              </a:rPr>
              <a:t> fue la empresa con mayor contratos celebrados con </a:t>
            </a:r>
            <a:r>
              <a:rPr lang="es-MX" sz="2400" dirty="0" err="1">
                <a:solidFill>
                  <a:srgbClr val="0B0C0C"/>
                </a:solidFill>
                <a:latin typeface="Century Gothic Paneuropean"/>
                <a:ea typeface="Century Gothic Paneuropean"/>
                <a:cs typeface="Century Gothic Paneuropean"/>
                <a:sym typeface="Century Gothic Paneuropean"/>
              </a:rPr>
              <a:t>Distriseguridad</a:t>
            </a:r>
            <a:r>
              <a:rPr lang="es-MX" sz="2400" dirty="0">
                <a:solidFill>
                  <a:srgbClr val="0B0C0C"/>
                </a:solidFill>
                <a:latin typeface="Century Gothic Paneuropean"/>
                <a:ea typeface="Century Gothic Paneuropean"/>
                <a:cs typeface="Century Gothic Paneuropean"/>
                <a:sym typeface="Century Gothic Paneuropean"/>
              </a:rPr>
              <a:t> en total fueron cuatro (4)  contratos por un valor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$ 13.301.212.601</a:t>
            </a:r>
            <a:r>
              <a:rPr lang="es-MX" sz="2400" dirty="0">
                <a:solidFill>
                  <a:srgbClr val="0B0C0C"/>
                </a:solidFill>
                <a:latin typeface="Century Gothic Paneuropean"/>
                <a:ea typeface="Century Gothic Paneuropean"/>
                <a:cs typeface="Century Gothic Paneuropean"/>
                <a:sym typeface="Century Gothic Paneuropean"/>
              </a:rPr>
              <a:t> seguido por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Alianza Pública para el Desarrollo integral </a:t>
            </a:r>
            <a:r>
              <a:rPr lang="es-MX" sz="2400" dirty="0">
                <a:solidFill>
                  <a:srgbClr val="0B0C0C"/>
                </a:solidFill>
                <a:latin typeface="Century Gothic Paneuropean"/>
                <a:ea typeface="Century Gothic Paneuropean"/>
                <a:cs typeface="Century Gothic Paneuropean"/>
                <a:sym typeface="Century Gothic Paneuropean"/>
              </a:rPr>
              <a:t>-</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ALDESARROLLO</a:t>
            </a:r>
            <a:r>
              <a:rPr lang="es-MX" sz="2400" dirty="0">
                <a:solidFill>
                  <a:srgbClr val="0B0C0C"/>
                </a:solidFill>
                <a:latin typeface="Century Gothic Paneuropean"/>
                <a:ea typeface="Century Gothic Paneuropean"/>
                <a:cs typeface="Century Gothic Paneuropean"/>
                <a:sym typeface="Century Gothic Paneuropean"/>
              </a:rPr>
              <a:t> con dos (2) contratos por valor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$ 9.125.984.520  </a:t>
            </a:r>
            <a:r>
              <a:rPr lang="es-MX" sz="2400" dirty="0">
                <a:solidFill>
                  <a:srgbClr val="0B0C0C"/>
                </a:solidFill>
                <a:latin typeface="Century Gothic Paneuropean"/>
                <a:ea typeface="Century Gothic Paneuropean"/>
                <a:cs typeface="Century Gothic Paneuropean"/>
                <a:sym typeface="Century Gothic Paneuropean"/>
              </a:rPr>
              <a:t>y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Empresa de Telecomunicaciones de </a:t>
            </a:r>
            <a:r>
              <a:rPr lang="es-MX" sz="2400" b="1" dirty="0" err="1">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Bogota</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ETB SA ESP  </a:t>
            </a:r>
            <a:r>
              <a:rPr lang="es-MX" sz="2400" dirty="0">
                <a:solidFill>
                  <a:srgbClr val="0B0C0C"/>
                </a:solidFill>
                <a:latin typeface="Century Gothic Paneuropean"/>
                <a:ea typeface="Century Gothic Paneuropean"/>
                <a:cs typeface="Century Gothic Paneuropean"/>
                <a:sym typeface="Century Gothic Paneuropean"/>
              </a:rPr>
              <a:t>con la misma cantidad de contratos con un valor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$ 8.445.975.288 </a:t>
            </a:r>
            <a:r>
              <a:rPr lang="es-MX" sz="2400" dirty="0">
                <a:solidFill>
                  <a:srgbClr val="0B0C0C"/>
                </a:solidFill>
                <a:latin typeface="Century Gothic Paneuropean"/>
                <a:ea typeface="Century Gothic Paneuropean"/>
                <a:cs typeface="Century Gothic Paneuropean"/>
                <a:sym typeface="Century Gothic Paneuropean"/>
              </a:rPr>
              <a:t>e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INFOTAC SAS </a:t>
            </a:r>
            <a:r>
              <a:rPr lang="es-MX" sz="2400" dirty="0">
                <a:solidFill>
                  <a:srgbClr val="0B0C0C"/>
                </a:solidFill>
                <a:latin typeface="Century Gothic Paneuropean"/>
                <a:ea typeface="Century Gothic Paneuropean"/>
                <a:cs typeface="Century Gothic Paneuropean"/>
                <a:sym typeface="Century Gothic Paneuropean"/>
              </a:rPr>
              <a:t>con un contrato por valor  </a:t>
            </a:r>
            <a:r>
              <a:rPr lang="es-MX" sz="2400" b="1" dirty="0">
                <a:solidFill>
                  <a:srgbClr val="0B0C0C"/>
                </a:solidFill>
                <a:effectLst>
                  <a:outerShdw blurRad="38100" dist="38100" dir="2700000" algn="tl">
                    <a:srgbClr val="000000">
                      <a:alpha val="43137"/>
                    </a:srgbClr>
                  </a:outerShdw>
                </a:effectLst>
                <a:latin typeface="Century Gothic Paneuropean"/>
                <a:ea typeface="Century Gothic Paneuropean"/>
                <a:cs typeface="Century Gothic Paneuropean"/>
                <a:sym typeface="Century Gothic Paneuropean"/>
              </a:rPr>
              <a:t>$ 16.793.617.484 </a:t>
            </a:r>
          </a:p>
          <a:p>
            <a:pPr algn="just"/>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Los contratos celebrados con </a:t>
            </a:r>
            <a:r>
              <a:rPr lang="es-MX" sz="2400" dirty="0" err="1">
                <a:solidFill>
                  <a:srgbClr val="0B0C0C"/>
                </a:solidFill>
                <a:latin typeface="Century Gothic Paneuropean"/>
                <a:ea typeface="Century Gothic Paneuropean"/>
                <a:cs typeface="Century Gothic Paneuropean"/>
                <a:sym typeface="Century Gothic Paneuropean"/>
              </a:rPr>
              <a:t>Edurbe</a:t>
            </a:r>
            <a:r>
              <a:rPr lang="es-MX" sz="2400" dirty="0">
                <a:solidFill>
                  <a:srgbClr val="0B0C0C"/>
                </a:solidFill>
                <a:latin typeface="Century Gothic Paneuropean"/>
                <a:ea typeface="Century Gothic Paneuropean"/>
                <a:cs typeface="Century Gothic Paneuropean"/>
                <a:sym typeface="Century Gothic Paneuropean"/>
              </a:rPr>
              <a:t> se efectuaron múltiples modificaciones (prórrogas de plazo y adiciones de valor), así como INFOTAC SAS y ETB. </a:t>
            </a:r>
          </a:p>
          <a:p>
            <a:pPr marL="457200" indent="-457200" algn="just">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Los avances reportados de los programas a cargo de la entidad muestra un cumplimiento diferenciado. El programa “</a:t>
            </a:r>
            <a:r>
              <a:rPr lang="es-MX" sz="2400" i="1" dirty="0">
                <a:solidFill>
                  <a:srgbClr val="0B0C0C"/>
                </a:solidFill>
                <a:latin typeface="Century Gothic Paneuropean"/>
                <a:ea typeface="Century Gothic Paneuropean"/>
                <a:cs typeface="Century Gothic Paneuropean"/>
                <a:sym typeface="Century Gothic Paneuropean"/>
              </a:rPr>
              <a:t>Seguridad Ya en las Playas</a:t>
            </a:r>
            <a:r>
              <a:rPr lang="es-MX" sz="2400" dirty="0">
                <a:solidFill>
                  <a:srgbClr val="0B0C0C"/>
                </a:solidFill>
                <a:latin typeface="Century Gothic Paneuropean"/>
                <a:ea typeface="Century Gothic Paneuropean"/>
                <a:cs typeface="Century Gothic Paneuropean"/>
                <a:sym typeface="Century Gothic Paneuropean"/>
              </a:rPr>
              <a:t>” lidera con un </a:t>
            </a:r>
            <a:r>
              <a:rPr lang="es-MX" sz="2400" b="1" dirty="0">
                <a:solidFill>
                  <a:srgbClr val="0B0C0C"/>
                </a:solidFill>
                <a:latin typeface="Century Gothic Paneuropean"/>
                <a:ea typeface="Century Gothic Paneuropean"/>
                <a:cs typeface="Century Gothic Paneuropean"/>
                <a:sym typeface="Century Gothic Paneuropean"/>
              </a:rPr>
              <a:t>60%</a:t>
            </a:r>
            <a:r>
              <a:rPr lang="es-MX" sz="2400" dirty="0">
                <a:solidFill>
                  <a:srgbClr val="0B0C0C"/>
                </a:solidFill>
                <a:latin typeface="Century Gothic Paneuropean"/>
                <a:ea typeface="Century Gothic Paneuropean"/>
                <a:cs typeface="Century Gothic Paneuropean"/>
                <a:sym typeface="Century Gothic Paneuropean"/>
              </a:rPr>
              <a:t> de avance lo cual se relaciona con la considerable inversión efectuada. En contraste, “</a:t>
            </a:r>
            <a:r>
              <a:rPr lang="es-MX" sz="2400" i="1" dirty="0">
                <a:solidFill>
                  <a:srgbClr val="0B0C0C"/>
                </a:solidFill>
                <a:latin typeface="Century Gothic Paneuropean"/>
                <a:ea typeface="Century Gothic Paneuropean"/>
                <a:cs typeface="Century Gothic Paneuropean"/>
                <a:sym typeface="Century Gothic Paneuropean"/>
              </a:rPr>
              <a:t>Seguridad Ya con Dotación a los Organismos de Seguridad Socorro, Justicia y Convivencia y Tecnología para la Prevención” </a:t>
            </a:r>
            <a:r>
              <a:rPr lang="es-MX" sz="2400" dirty="0">
                <a:solidFill>
                  <a:srgbClr val="0B0C0C"/>
                </a:solidFill>
                <a:latin typeface="Century Gothic Paneuropean"/>
                <a:ea typeface="Century Gothic Paneuropean"/>
                <a:cs typeface="Century Gothic Paneuropean"/>
                <a:sym typeface="Century Gothic Paneuropean"/>
              </a:rPr>
              <a:t> evidencia el menor avance a pesar de las importantes inversiones realizadas e 2024.</a:t>
            </a:r>
            <a:endParaRPr lang="es-MX" sz="2400" i="1" dirty="0">
              <a:solidFill>
                <a:srgbClr val="0B0C0C"/>
              </a:solidFill>
              <a:latin typeface="Century Gothic Paneuropean"/>
              <a:ea typeface="Century Gothic Paneuropean"/>
              <a:cs typeface="Century Gothic Paneuropean"/>
              <a:sym typeface="Century Gothic Paneuropean"/>
            </a:endParaRPr>
          </a:p>
          <a:p>
            <a:pPr marL="457200" indent="-457200" algn="just">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algn="just"/>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lnSpc>
                <a:spcPts val="4759"/>
              </a:lnSpc>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p:txBody>
      </p:sp>
    </p:spTree>
    <p:extLst>
      <p:ext uri="{BB962C8B-B14F-4D97-AF65-F5344CB8AC3E}">
        <p14:creationId xmlns:p14="http://schemas.microsoft.com/office/powerpoint/2010/main" val="5408425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77031-A506-55A9-9EB6-59ACD0B9E67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4AD3555-3C5D-9927-7AA0-613C0CDA0FA1}"/>
              </a:ext>
            </a:extLst>
          </p:cNvPr>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a:extLst>
              <a:ext uri="{FF2B5EF4-FFF2-40B4-BE49-F238E27FC236}">
                <a16:creationId xmlns:a16="http://schemas.microsoft.com/office/drawing/2014/main" id="{862E9244-1E7A-3ECD-80D1-70753707CDEF}"/>
              </a:ext>
            </a:extLst>
          </p:cNvPr>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a:extLst>
              <a:ext uri="{FF2B5EF4-FFF2-40B4-BE49-F238E27FC236}">
                <a16:creationId xmlns:a16="http://schemas.microsoft.com/office/drawing/2014/main" id="{ACB49A7D-7C72-0A68-ABFD-EBA0AC5EBB5E}"/>
              </a:ext>
            </a:extLst>
          </p:cNvPr>
          <p:cNvSpPr/>
          <p:nvPr/>
        </p:nvSpPr>
        <p:spPr>
          <a:xfrm>
            <a:off x="16383000" y="7886700"/>
            <a:ext cx="1672808" cy="2209800"/>
          </a:xfrm>
          <a:custGeom>
            <a:avLst/>
            <a:gdLst/>
            <a:ahLst/>
            <a:cxnLst/>
            <a:rect l="l" t="t" r="r" b="b"/>
            <a:pathLst>
              <a:path w="1444209" h="2097816">
                <a:moveTo>
                  <a:pt x="0" y="0"/>
                </a:moveTo>
                <a:lnTo>
                  <a:pt x="1444209" y="0"/>
                </a:lnTo>
                <a:lnTo>
                  <a:pt x="1444209" y="2097816"/>
                </a:lnTo>
                <a:lnTo>
                  <a:pt x="0" y="2097816"/>
                </a:lnTo>
                <a:lnTo>
                  <a:pt x="0" y="0"/>
                </a:lnTo>
                <a:close/>
              </a:path>
            </a:pathLst>
          </a:custGeom>
          <a:blipFill>
            <a:blip r:embed="rId4"/>
            <a:stretch>
              <a:fillRect l="-60264" t="-10318" r="-67935" b="-15235"/>
            </a:stretch>
          </a:blipFill>
        </p:spPr>
        <p:txBody>
          <a:bodyPr/>
          <a:lstStyle/>
          <a:p>
            <a:endParaRPr lang="es-CO"/>
          </a:p>
        </p:txBody>
      </p:sp>
      <p:sp>
        <p:nvSpPr>
          <p:cNvPr id="5" name="TextBox 5">
            <a:extLst>
              <a:ext uri="{FF2B5EF4-FFF2-40B4-BE49-F238E27FC236}">
                <a16:creationId xmlns:a16="http://schemas.microsoft.com/office/drawing/2014/main" id="{9D29F52B-DF9B-79CA-E1C1-6EBE597B9AEA}"/>
              </a:ext>
            </a:extLst>
          </p:cNvPr>
          <p:cNvSpPr txBox="1"/>
          <p:nvPr/>
        </p:nvSpPr>
        <p:spPr>
          <a:xfrm>
            <a:off x="609600" y="711485"/>
            <a:ext cx="13411200" cy="830997"/>
          </a:xfrm>
          <a:prstGeom prst="rect">
            <a:avLst/>
          </a:prstGeom>
        </p:spPr>
        <p:txBody>
          <a:bodyPr wrap="square" lIns="0" tIns="0" rIns="0" bIns="0" rtlCol="0" anchor="t">
            <a:spAutoFit/>
          </a:bodyPr>
          <a:lstStyle/>
          <a:p>
            <a:pPr algn="ctr"/>
            <a:r>
              <a:rPr lang="en-US" sz="5400" b="1" dirty="0">
                <a:solidFill>
                  <a:srgbClr val="BF0411"/>
                </a:solidFill>
                <a:latin typeface="Century Gothic Paneuropean Heavy"/>
                <a:ea typeface="Century Gothic Paneuropean Heavy"/>
                <a:cs typeface="Century Gothic Paneuropean Heavy"/>
                <a:sym typeface="Century Gothic Paneuropean Heavy"/>
              </a:rPr>
              <a:t>5.</a:t>
            </a:r>
            <a:r>
              <a:rPr lang="es-MX" sz="5400" b="1" dirty="0">
                <a:solidFill>
                  <a:srgbClr val="BF0411"/>
                </a:solidFill>
                <a:latin typeface="Century Gothic Paneuropean Heavy"/>
                <a:ea typeface="Century Gothic Paneuropean Heavy"/>
                <a:cs typeface="Century Gothic Paneuropean Heavy"/>
                <a:sym typeface="Century Gothic Paneuropean Heavy"/>
              </a:rPr>
              <a:t>Recomendaciones </a:t>
            </a:r>
          </a:p>
        </p:txBody>
      </p:sp>
      <p:sp>
        <p:nvSpPr>
          <p:cNvPr id="6" name="TextBox 6">
            <a:extLst>
              <a:ext uri="{FF2B5EF4-FFF2-40B4-BE49-F238E27FC236}">
                <a16:creationId xmlns:a16="http://schemas.microsoft.com/office/drawing/2014/main" id="{3DF3E9FE-16AB-4097-41A6-1998945ED3A8}"/>
              </a:ext>
            </a:extLst>
          </p:cNvPr>
          <p:cNvSpPr txBox="1"/>
          <p:nvPr/>
        </p:nvSpPr>
        <p:spPr>
          <a:xfrm>
            <a:off x="457200" y="2253968"/>
            <a:ext cx="15011400" cy="5539978"/>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Reducir la contratación directa y la vinculación de personal de prestación de servicios. Para ello, se recomienda realizar un estudio organizacional para analizar las necesidades de personal del </a:t>
            </a:r>
            <a:r>
              <a:rPr lang="es-MX" sz="2400" dirty="0" err="1">
                <a:solidFill>
                  <a:srgbClr val="0B0C0C"/>
                </a:solidFill>
                <a:latin typeface="Century Gothic Paneuropean"/>
                <a:ea typeface="Century Gothic Paneuropean"/>
                <a:cs typeface="Century Gothic Paneuropean"/>
                <a:sym typeface="Century Gothic Paneuropean"/>
              </a:rPr>
              <a:t>Distriseguridad</a:t>
            </a:r>
            <a:r>
              <a:rPr lang="es-MX" sz="2400" dirty="0">
                <a:solidFill>
                  <a:srgbClr val="0B0C0C"/>
                </a:solidFill>
                <a:latin typeface="Century Gothic Paneuropean"/>
                <a:ea typeface="Century Gothic Paneuropean"/>
                <a:cs typeface="Century Gothic Paneuropean"/>
                <a:sym typeface="Century Gothic Paneuropean"/>
              </a:rPr>
              <a:t> y determinar qué funciones pueden ser desempeñadas por personal de planta.</a:t>
            </a:r>
          </a:p>
          <a:p>
            <a:pPr marL="457200" indent="-457200">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Mejorar la calidad de la información disponible en el portal de SECOP puesto que algunos persisten de contratos duplicados y no celebrados.</a:t>
            </a:r>
          </a:p>
          <a:p>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Publicar los informe de gestión en todos los contratos celebrados en la plataforma de SECOP. </a:t>
            </a:r>
          </a:p>
          <a:p>
            <a:pPr marL="457200" indent="-457200">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Mayor difusión en sus canales de comunicación de los procesos de contratación e información.</a:t>
            </a:r>
          </a:p>
          <a:p>
            <a:pPr marL="457200" indent="-457200">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Mayor apertura de procesos de modalidades competitivas como licitación pública, selección abreviada, subasta y mínima cuantía. </a:t>
            </a:r>
          </a:p>
          <a:p>
            <a:pPr marL="457200" indent="-457200">
              <a:buFont typeface="Arial" panose="020B0604020202020204" pitchFamily="34" charset="0"/>
              <a:buChar char="•"/>
            </a:pPr>
            <a:endParaRPr lang="es-MX" sz="2400" dirty="0">
              <a:solidFill>
                <a:srgbClr val="0B0C0C"/>
              </a:solidFill>
              <a:latin typeface="Century Gothic Paneuropean"/>
              <a:ea typeface="Century Gothic Paneuropean"/>
              <a:cs typeface="Century Gothic Paneuropean"/>
              <a:sym typeface="Century Gothic Paneuropean"/>
            </a:endParaRPr>
          </a:p>
          <a:p>
            <a:pPr marL="457200" indent="-457200">
              <a:buFont typeface="Arial" panose="020B0604020202020204" pitchFamily="34" charset="0"/>
              <a:buChar char="•"/>
            </a:pPr>
            <a:r>
              <a:rPr lang="es-MX" sz="2400" dirty="0">
                <a:solidFill>
                  <a:srgbClr val="0B0C0C"/>
                </a:solidFill>
                <a:latin typeface="Century Gothic Paneuropean"/>
                <a:ea typeface="Century Gothic Paneuropean"/>
                <a:cs typeface="Century Gothic Paneuropean"/>
                <a:sym typeface="Century Gothic Paneuropean"/>
              </a:rPr>
              <a:t>Incrementar el uso de la Tienda Virtual de Estado Colombiano-TVEC</a:t>
            </a:r>
          </a:p>
        </p:txBody>
      </p:sp>
    </p:spTree>
    <p:extLst>
      <p:ext uri="{BB962C8B-B14F-4D97-AF65-F5344CB8AC3E}">
        <p14:creationId xmlns:p14="http://schemas.microsoft.com/office/powerpoint/2010/main" val="4379480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3105999" y="0"/>
            <a:ext cx="17600541" cy="4195631"/>
          </a:xfrm>
          <a:custGeom>
            <a:avLst/>
            <a:gdLst/>
            <a:ahLst/>
            <a:cxnLst/>
            <a:rect l="l" t="t" r="r" b="b"/>
            <a:pathLst>
              <a:path w="17600541" h="4195631">
                <a:moveTo>
                  <a:pt x="0" y="0"/>
                </a:moveTo>
                <a:lnTo>
                  <a:pt x="17600541" y="0"/>
                </a:lnTo>
                <a:lnTo>
                  <a:pt x="17600541" y="4195631"/>
                </a:lnTo>
                <a:lnTo>
                  <a:pt x="0" y="41956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3" name="Freeform 3"/>
          <p:cNvSpPr/>
          <p:nvPr/>
        </p:nvSpPr>
        <p:spPr>
          <a:xfrm>
            <a:off x="-1316591" y="7205540"/>
            <a:ext cx="12926628" cy="3081460"/>
          </a:xfrm>
          <a:custGeom>
            <a:avLst/>
            <a:gdLst/>
            <a:ahLst/>
            <a:cxnLst/>
            <a:rect l="l" t="t" r="r" b="b"/>
            <a:pathLst>
              <a:path w="12926628" h="3081460">
                <a:moveTo>
                  <a:pt x="0" y="0"/>
                </a:moveTo>
                <a:lnTo>
                  <a:pt x="12926628" y="0"/>
                </a:lnTo>
                <a:lnTo>
                  <a:pt x="12926628" y="3081460"/>
                </a:lnTo>
                <a:lnTo>
                  <a:pt x="0" y="3081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CO"/>
          </a:p>
        </p:txBody>
      </p:sp>
      <p:sp>
        <p:nvSpPr>
          <p:cNvPr id="4" name="Freeform 4"/>
          <p:cNvSpPr/>
          <p:nvPr/>
        </p:nvSpPr>
        <p:spPr>
          <a:xfrm>
            <a:off x="7141769" y="1041168"/>
            <a:ext cx="2824188" cy="4102332"/>
          </a:xfrm>
          <a:custGeom>
            <a:avLst/>
            <a:gdLst/>
            <a:ahLst/>
            <a:cxnLst/>
            <a:rect l="l" t="t" r="r" b="b"/>
            <a:pathLst>
              <a:path w="2824188" h="4102332">
                <a:moveTo>
                  <a:pt x="0" y="0"/>
                </a:moveTo>
                <a:lnTo>
                  <a:pt x="2824188" y="0"/>
                </a:lnTo>
                <a:lnTo>
                  <a:pt x="2824188" y="4102332"/>
                </a:lnTo>
                <a:lnTo>
                  <a:pt x="0" y="4102332"/>
                </a:lnTo>
                <a:lnTo>
                  <a:pt x="0" y="0"/>
                </a:lnTo>
                <a:close/>
              </a:path>
            </a:pathLst>
          </a:custGeom>
          <a:blipFill>
            <a:blip r:embed="rId4"/>
            <a:stretch>
              <a:fillRect l="-60264" t="-10318" r="-67935" b="-15235"/>
            </a:stretch>
          </a:blipFill>
        </p:spPr>
        <p:txBody>
          <a:bodyPr/>
          <a:lstStyle/>
          <a:p>
            <a:endParaRPr lang="es-CO"/>
          </a:p>
        </p:txBody>
      </p:sp>
      <p:sp>
        <p:nvSpPr>
          <p:cNvPr id="5" name="TextBox 5"/>
          <p:cNvSpPr txBox="1"/>
          <p:nvPr/>
        </p:nvSpPr>
        <p:spPr>
          <a:xfrm>
            <a:off x="3151522" y="5395214"/>
            <a:ext cx="11368309" cy="1974900"/>
          </a:xfrm>
          <a:prstGeom prst="rect">
            <a:avLst/>
          </a:prstGeom>
        </p:spPr>
        <p:txBody>
          <a:bodyPr wrap="square" lIns="0" tIns="0" rIns="0" bIns="0" rtlCol="0" anchor="t">
            <a:spAutoFit/>
          </a:bodyPr>
          <a:lstStyle/>
          <a:p>
            <a:pPr algn="ctr">
              <a:lnSpc>
                <a:spcPts val="7728"/>
              </a:lnSpc>
            </a:pPr>
            <a:r>
              <a:rPr lang="en-US" sz="9200" b="1" dirty="0" err="1">
                <a:solidFill>
                  <a:srgbClr val="BF0411"/>
                </a:solidFill>
                <a:latin typeface="Century Gothic Paneuropean Heavy"/>
                <a:ea typeface="Century Gothic Paneuropean Heavy"/>
                <a:cs typeface="Century Gothic Paneuropean Heavy"/>
                <a:sym typeface="Century Gothic Paneuropean Heavy"/>
              </a:rPr>
              <a:t>Muchas</a:t>
            </a:r>
            <a:r>
              <a:rPr lang="en-US" sz="9200" b="1" dirty="0">
                <a:solidFill>
                  <a:srgbClr val="BF0411"/>
                </a:solidFill>
                <a:latin typeface="Century Gothic Paneuropean Heavy"/>
                <a:ea typeface="Century Gothic Paneuropean Heavy"/>
                <a:cs typeface="Century Gothic Paneuropean Heavy"/>
                <a:sym typeface="Century Gothic Paneuropean Heavy"/>
              </a:rPr>
              <a:t> Gracias</a:t>
            </a:r>
          </a:p>
          <a:p>
            <a:pPr algn="ctr">
              <a:lnSpc>
                <a:spcPts val="7728"/>
              </a:lnSpc>
            </a:pPr>
            <a:r>
              <a:rPr lang="en-US" sz="9200" dirty="0" err="1">
                <a:solidFill>
                  <a:srgbClr val="BF0411"/>
                </a:solidFill>
                <a:latin typeface="Eyesome Script"/>
                <a:ea typeface="Eyesome Script"/>
                <a:cs typeface="Eyesome Script"/>
                <a:sym typeface="Eyesome Script"/>
              </a:rPr>
              <a:t>Siguenos</a:t>
            </a:r>
            <a:endParaRPr lang="en-US" sz="9200" dirty="0">
              <a:solidFill>
                <a:srgbClr val="BF0411"/>
              </a:solidFill>
              <a:latin typeface="Eyesome Script"/>
              <a:ea typeface="Eyesome Script"/>
              <a:cs typeface="Eyesome Script"/>
              <a:sym typeface="Eyesome Script"/>
            </a:endParaRPr>
          </a:p>
        </p:txBody>
      </p:sp>
      <p:grpSp>
        <p:nvGrpSpPr>
          <p:cNvPr id="6" name="Group 6"/>
          <p:cNvGrpSpPr/>
          <p:nvPr/>
        </p:nvGrpSpPr>
        <p:grpSpPr>
          <a:xfrm>
            <a:off x="12070715" y="8993419"/>
            <a:ext cx="4548725" cy="529761"/>
            <a:chOff x="0" y="0"/>
            <a:chExt cx="6064967" cy="706349"/>
          </a:xfrm>
        </p:grpSpPr>
        <p:grpSp>
          <p:nvGrpSpPr>
            <p:cNvPr id="7" name="Group 7"/>
            <p:cNvGrpSpPr/>
            <p:nvPr/>
          </p:nvGrpSpPr>
          <p:grpSpPr>
            <a:xfrm>
              <a:off x="0" y="0"/>
              <a:ext cx="706349" cy="70634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F0411"/>
              </a:solidFill>
            </p:spPr>
            <p:txBody>
              <a:bodyPr/>
              <a:lstStyle/>
              <a:p>
                <a:endParaRPr lang="es-CO"/>
              </a:p>
            </p:txBody>
          </p:sp>
          <p:sp>
            <p:nvSpPr>
              <p:cNvPr id="9" name="TextBox 9"/>
              <p:cNvSpPr txBox="1"/>
              <p:nvPr/>
            </p:nvSpPr>
            <p:spPr>
              <a:xfrm>
                <a:off x="76200" y="104775"/>
                <a:ext cx="660400" cy="631825"/>
              </a:xfrm>
              <a:prstGeom prst="rect">
                <a:avLst/>
              </a:prstGeom>
            </p:spPr>
            <p:txBody>
              <a:bodyPr lIns="50800" tIns="50800" rIns="50800" bIns="50800" rtlCol="0" anchor="ctr"/>
              <a:lstStyle/>
              <a:p>
                <a:pPr algn="ctr">
                  <a:lnSpc>
                    <a:spcPts val="957"/>
                  </a:lnSpc>
                </a:pPr>
                <a:endParaRPr/>
              </a:p>
            </p:txBody>
          </p:sp>
        </p:grpSp>
        <p:sp>
          <p:nvSpPr>
            <p:cNvPr id="10" name="Freeform 10"/>
            <p:cNvSpPr/>
            <p:nvPr/>
          </p:nvSpPr>
          <p:spPr>
            <a:xfrm>
              <a:off x="162949" y="162949"/>
              <a:ext cx="380450" cy="380450"/>
            </a:xfrm>
            <a:custGeom>
              <a:avLst/>
              <a:gdLst/>
              <a:ahLst/>
              <a:cxnLst/>
              <a:rect l="l" t="t" r="r" b="b"/>
              <a:pathLst>
                <a:path w="380450" h="380450">
                  <a:moveTo>
                    <a:pt x="0" y="0"/>
                  </a:moveTo>
                  <a:lnTo>
                    <a:pt x="380450" y="0"/>
                  </a:lnTo>
                  <a:lnTo>
                    <a:pt x="380450" y="380450"/>
                  </a:lnTo>
                  <a:lnTo>
                    <a:pt x="0" y="3804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CO"/>
            </a:p>
          </p:txBody>
        </p:sp>
        <p:sp>
          <p:nvSpPr>
            <p:cNvPr id="11" name="TextBox 11"/>
            <p:cNvSpPr txBox="1"/>
            <p:nvPr/>
          </p:nvSpPr>
          <p:spPr>
            <a:xfrm>
              <a:off x="706349" y="14880"/>
              <a:ext cx="5358618" cy="618611"/>
            </a:xfrm>
            <a:prstGeom prst="rect">
              <a:avLst/>
            </a:prstGeom>
          </p:spPr>
          <p:txBody>
            <a:bodyPr lIns="0" tIns="0" rIns="0" bIns="0" rtlCol="0" anchor="t">
              <a:spAutoFit/>
            </a:bodyPr>
            <a:lstStyle/>
            <a:p>
              <a:pPr algn="l">
                <a:lnSpc>
                  <a:spcPts val="3930"/>
                </a:lnSpc>
              </a:pPr>
              <a:r>
                <a:rPr lang="en-US" sz="2807">
                  <a:solidFill>
                    <a:srgbClr val="000000"/>
                  </a:solidFill>
                  <a:latin typeface="Century Gothic Paneuropean"/>
                  <a:ea typeface="Century Gothic Paneuropean"/>
                  <a:cs typeface="Century Gothic Paneuropean"/>
                  <a:sym typeface="Century Gothic Paneuropean"/>
                </a:rPr>
                <a:t> +57 (317) 144 76 63</a:t>
              </a:r>
            </a:p>
          </p:txBody>
        </p:sp>
      </p:grpSp>
      <p:grpSp>
        <p:nvGrpSpPr>
          <p:cNvPr id="12" name="Group 12"/>
          <p:cNvGrpSpPr/>
          <p:nvPr/>
        </p:nvGrpSpPr>
        <p:grpSpPr>
          <a:xfrm>
            <a:off x="12070715" y="9602137"/>
            <a:ext cx="6599499" cy="518677"/>
            <a:chOff x="0" y="0"/>
            <a:chExt cx="8799332" cy="691570"/>
          </a:xfrm>
        </p:grpSpPr>
        <p:grpSp>
          <p:nvGrpSpPr>
            <p:cNvPr id="13" name="Group 13"/>
            <p:cNvGrpSpPr/>
            <p:nvPr/>
          </p:nvGrpSpPr>
          <p:grpSpPr>
            <a:xfrm>
              <a:off x="0" y="0"/>
              <a:ext cx="691570" cy="69157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A2C7"/>
              </a:solidFill>
            </p:spPr>
            <p:txBody>
              <a:bodyPr/>
              <a:lstStyle/>
              <a:p>
                <a:endParaRPr lang="es-CO"/>
              </a:p>
            </p:txBody>
          </p:sp>
          <p:sp>
            <p:nvSpPr>
              <p:cNvPr id="15" name="TextBox 15"/>
              <p:cNvSpPr txBox="1"/>
              <p:nvPr/>
            </p:nvSpPr>
            <p:spPr>
              <a:xfrm>
                <a:off x="76200" y="104775"/>
                <a:ext cx="660400" cy="631825"/>
              </a:xfrm>
              <a:prstGeom prst="rect">
                <a:avLst/>
              </a:prstGeom>
            </p:spPr>
            <p:txBody>
              <a:bodyPr lIns="50800" tIns="50800" rIns="50800" bIns="50800" rtlCol="0" anchor="ctr"/>
              <a:lstStyle/>
              <a:p>
                <a:pPr algn="ctr">
                  <a:lnSpc>
                    <a:spcPts val="957"/>
                  </a:lnSpc>
                </a:pPr>
                <a:endParaRPr/>
              </a:p>
            </p:txBody>
          </p:sp>
        </p:grpSp>
        <p:sp>
          <p:nvSpPr>
            <p:cNvPr id="16" name="Freeform 16"/>
            <p:cNvSpPr/>
            <p:nvPr/>
          </p:nvSpPr>
          <p:spPr>
            <a:xfrm>
              <a:off x="133593" y="194333"/>
              <a:ext cx="424384" cy="302904"/>
            </a:xfrm>
            <a:custGeom>
              <a:avLst/>
              <a:gdLst/>
              <a:ahLst/>
              <a:cxnLst/>
              <a:rect l="l" t="t" r="r" b="b"/>
              <a:pathLst>
                <a:path w="424384" h="302904">
                  <a:moveTo>
                    <a:pt x="0" y="0"/>
                  </a:moveTo>
                  <a:lnTo>
                    <a:pt x="424384" y="0"/>
                  </a:lnTo>
                  <a:lnTo>
                    <a:pt x="424384" y="302904"/>
                  </a:lnTo>
                  <a:lnTo>
                    <a:pt x="0" y="30290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CO"/>
            </a:p>
          </p:txBody>
        </p:sp>
        <p:sp>
          <p:nvSpPr>
            <p:cNvPr id="17" name="TextBox 17"/>
            <p:cNvSpPr txBox="1"/>
            <p:nvPr/>
          </p:nvSpPr>
          <p:spPr>
            <a:xfrm>
              <a:off x="860553" y="102"/>
              <a:ext cx="7938779" cy="618611"/>
            </a:xfrm>
            <a:prstGeom prst="rect">
              <a:avLst/>
            </a:prstGeom>
          </p:spPr>
          <p:txBody>
            <a:bodyPr lIns="0" tIns="0" rIns="0" bIns="0" rtlCol="0" anchor="t">
              <a:spAutoFit/>
            </a:bodyPr>
            <a:lstStyle/>
            <a:p>
              <a:pPr algn="l">
                <a:lnSpc>
                  <a:spcPts val="3930"/>
                </a:lnSpc>
              </a:pPr>
              <a:r>
                <a:rPr lang="en-US" sz="2807">
                  <a:solidFill>
                    <a:srgbClr val="000000"/>
                  </a:solidFill>
                  <a:latin typeface="Century Gothic Paneuropean"/>
                  <a:ea typeface="Century Gothic Paneuropean"/>
                  <a:cs typeface="Century Gothic Paneuropean"/>
                  <a:sym typeface="Century Gothic Paneuropean"/>
                </a:rPr>
                <a:t>info@tejiendodemocracia.org</a:t>
              </a:r>
            </a:p>
          </p:txBody>
        </p:sp>
      </p:grpSp>
      <p:grpSp>
        <p:nvGrpSpPr>
          <p:cNvPr id="18" name="Group 18"/>
          <p:cNvGrpSpPr/>
          <p:nvPr/>
        </p:nvGrpSpPr>
        <p:grpSpPr>
          <a:xfrm>
            <a:off x="12081799" y="8398542"/>
            <a:ext cx="4537641" cy="518677"/>
            <a:chOff x="0" y="0"/>
            <a:chExt cx="6050188" cy="691570"/>
          </a:xfrm>
        </p:grpSpPr>
        <p:grpSp>
          <p:nvGrpSpPr>
            <p:cNvPr id="19" name="Group 19"/>
            <p:cNvGrpSpPr/>
            <p:nvPr/>
          </p:nvGrpSpPr>
          <p:grpSpPr>
            <a:xfrm>
              <a:off x="0" y="0"/>
              <a:ext cx="691570" cy="691570"/>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A73E"/>
              </a:solidFill>
            </p:spPr>
            <p:txBody>
              <a:bodyPr/>
              <a:lstStyle/>
              <a:p>
                <a:endParaRPr lang="es-CO"/>
              </a:p>
            </p:txBody>
          </p:sp>
          <p:sp>
            <p:nvSpPr>
              <p:cNvPr id="21" name="TextBox 21"/>
              <p:cNvSpPr txBox="1"/>
              <p:nvPr/>
            </p:nvSpPr>
            <p:spPr>
              <a:xfrm>
                <a:off x="76200" y="104775"/>
                <a:ext cx="660400" cy="631825"/>
              </a:xfrm>
              <a:prstGeom prst="rect">
                <a:avLst/>
              </a:prstGeom>
            </p:spPr>
            <p:txBody>
              <a:bodyPr lIns="87709" tIns="87709" rIns="87709" bIns="87709" rtlCol="0" anchor="ctr"/>
              <a:lstStyle/>
              <a:p>
                <a:pPr algn="ctr">
                  <a:lnSpc>
                    <a:spcPts val="957"/>
                  </a:lnSpc>
                </a:pPr>
                <a:endParaRPr/>
              </a:p>
            </p:txBody>
          </p:sp>
        </p:grpSp>
        <p:sp>
          <p:nvSpPr>
            <p:cNvPr id="22" name="Freeform 22"/>
            <p:cNvSpPr/>
            <p:nvPr/>
          </p:nvSpPr>
          <p:spPr>
            <a:xfrm>
              <a:off x="180997" y="105657"/>
              <a:ext cx="329575" cy="480255"/>
            </a:xfrm>
            <a:custGeom>
              <a:avLst/>
              <a:gdLst/>
              <a:ahLst/>
              <a:cxnLst/>
              <a:rect l="l" t="t" r="r" b="b"/>
              <a:pathLst>
                <a:path w="329575" h="480255">
                  <a:moveTo>
                    <a:pt x="0" y="0"/>
                  </a:moveTo>
                  <a:lnTo>
                    <a:pt x="329576" y="0"/>
                  </a:lnTo>
                  <a:lnTo>
                    <a:pt x="329576" y="480256"/>
                  </a:lnTo>
                  <a:lnTo>
                    <a:pt x="0" y="48025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CO"/>
            </a:p>
          </p:txBody>
        </p:sp>
        <p:sp>
          <p:nvSpPr>
            <p:cNvPr id="23" name="TextBox 23"/>
            <p:cNvSpPr txBox="1"/>
            <p:nvPr/>
          </p:nvSpPr>
          <p:spPr>
            <a:xfrm>
              <a:off x="691570" y="-725"/>
              <a:ext cx="5358618" cy="619438"/>
            </a:xfrm>
            <a:prstGeom prst="rect">
              <a:avLst/>
            </a:prstGeom>
          </p:spPr>
          <p:txBody>
            <a:bodyPr lIns="0" tIns="0" rIns="0" bIns="0" rtlCol="0" anchor="t">
              <a:spAutoFit/>
            </a:bodyPr>
            <a:lstStyle/>
            <a:p>
              <a:pPr algn="ctr">
                <a:lnSpc>
                  <a:spcPts val="3930"/>
                </a:lnSpc>
              </a:pPr>
              <a:r>
                <a:rPr lang="en-US" sz="2807">
                  <a:solidFill>
                    <a:srgbClr val="000000"/>
                  </a:solidFill>
                  <a:latin typeface="Century Gothic Paneuropean"/>
                  <a:ea typeface="Century Gothic Paneuropean"/>
                  <a:cs typeface="Century Gothic Paneuropean"/>
                  <a:sym typeface="Century Gothic Paneuropean"/>
                </a:rPr>
                <a:t>Cartagena de Indias</a:t>
              </a:r>
            </a:p>
          </p:txBody>
        </p:sp>
      </p:grpSp>
      <p:sp>
        <p:nvSpPr>
          <p:cNvPr id="24" name="TextBox 24"/>
          <p:cNvSpPr txBox="1"/>
          <p:nvPr/>
        </p:nvSpPr>
        <p:spPr>
          <a:xfrm>
            <a:off x="5501054" y="7385258"/>
            <a:ext cx="6569661" cy="778786"/>
          </a:xfrm>
          <a:prstGeom prst="rect">
            <a:avLst/>
          </a:prstGeom>
        </p:spPr>
        <p:txBody>
          <a:bodyPr lIns="0" tIns="0" rIns="0" bIns="0" rtlCol="0" anchor="t">
            <a:spAutoFit/>
          </a:bodyPr>
          <a:lstStyle/>
          <a:p>
            <a:pPr algn="ctr">
              <a:lnSpc>
                <a:spcPts val="6424"/>
              </a:lnSpc>
            </a:pPr>
            <a:r>
              <a:rPr lang="en-US" sz="4589" dirty="0">
                <a:solidFill>
                  <a:srgbClr val="000000"/>
                </a:solidFill>
                <a:latin typeface="Century Gothic Paneuropean"/>
                <a:ea typeface="Century Gothic Paneuropean"/>
                <a:cs typeface="Century Gothic Paneuropean"/>
                <a:sym typeface="Century Gothic Paneuropean"/>
              </a:rPr>
              <a:t>@TejiendoDemocracia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2070</TotalTime>
  <Words>6001</Words>
  <Application>Microsoft Office PowerPoint</Application>
  <PresentationFormat>Personalizado</PresentationFormat>
  <Paragraphs>1000</Paragraphs>
  <Slides>53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53</vt:i4>
      </vt:variant>
    </vt:vector>
  </HeadingPairs>
  <TitlesOfParts>
    <vt:vector size="60" baseType="lpstr">
      <vt:lpstr>Century Gothic Paneuropean Bold</vt:lpstr>
      <vt:lpstr>Century Gothic Paneuropean</vt:lpstr>
      <vt:lpstr>Century Gothic Paneuropean Heavy</vt:lpstr>
      <vt:lpstr>Eyesome Script</vt:lpstr>
      <vt:lpstr>Arial</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and White Modern Business Proposal Presentation</dc:title>
  <cp:lastModifiedBy>Jhonnatan Ballestas Avilez</cp:lastModifiedBy>
  <cp:revision>63</cp:revision>
  <dcterms:created xsi:type="dcterms:W3CDTF">2006-08-16T00:00:00Z</dcterms:created>
  <dcterms:modified xsi:type="dcterms:W3CDTF">2025-05-25T01:41:10Z</dcterms:modified>
  <dc:identifier>DAGgob7CLq0</dc:identifier>
</cp:coreProperties>
</file>